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19"/>
  </p:notesMasterIdLst>
  <p:handoutMasterIdLst>
    <p:handoutMasterId r:id="rId20"/>
  </p:handoutMasterIdLst>
  <p:sldIdLst>
    <p:sldId id="259" r:id="rId6"/>
    <p:sldId id="359" r:id="rId7"/>
    <p:sldId id="368" r:id="rId8"/>
    <p:sldId id="307" r:id="rId9"/>
    <p:sldId id="338" r:id="rId10"/>
    <p:sldId id="339" r:id="rId11"/>
    <p:sldId id="364" r:id="rId12"/>
    <p:sldId id="340" r:id="rId13"/>
    <p:sldId id="341" r:id="rId14"/>
    <p:sldId id="367" r:id="rId15"/>
    <p:sldId id="352" r:id="rId16"/>
    <p:sldId id="369" r:id="rId17"/>
    <p:sldId id="335" r:id="rId18"/>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950" autoAdjust="0"/>
  </p:normalViewPr>
  <p:slideViewPr>
    <p:cSldViewPr>
      <p:cViewPr varScale="1">
        <p:scale>
          <a:sx n="87" d="100"/>
          <a:sy n="8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est\AppData\Local\Temp\ProFile\EEACEC6F805F8C2DC1257D01002E5127\AS9LDBW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000000"/>
                </a:solidFill>
                <a:latin typeface="Calibri"/>
                <a:ea typeface="Calibri"/>
                <a:cs typeface="Calibri"/>
              </a:defRPr>
            </a:pPr>
            <a:r>
              <a:rPr lang="en-GB" sz="2000" b="1" i="0" u="none" strike="noStrike" baseline="0" noProof="0" dirty="0" smtClean="0">
                <a:solidFill>
                  <a:srgbClr val="000000"/>
                </a:solidFill>
                <a:latin typeface="Calibri"/>
              </a:rPr>
              <a:t>CO</a:t>
            </a:r>
            <a:r>
              <a:rPr lang="en-GB" sz="2000" b="1" i="0" u="none" strike="noStrike" baseline="-25000" noProof="0" dirty="0" smtClean="0">
                <a:solidFill>
                  <a:srgbClr val="000000"/>
                </a:solidFill>
                <a:latin typeface="Calibri"/>
              </a:rPr>
              <a:t>2 </a:t>
            </a:r>
            <a:r>
              <a:rPr lang="en-GB" sz="2000" b="1" i="0" u="none" strike="noStrike" baseline="0" noProof="0" dirty="0" smtClean="0">
                <a:solidFill>
                  <a:srgbClr val="000000"/>
                </a:solidFill>
                <a:latin typeface="Calibri"/>
              </a:rPr>
              <a:t>emissions from </a:t>
            </a:r>
            <a:r>
              <a:rPr lang="en-GB" sz="2000" b="1" i="0" u="none" strike="noStrike" baseline="0" noProof="0" dirty="0" err="1" smtClean="0">
                <a:solidFill>
                  <a:srgbClr val="000000"/>
                </a:solidFill>
                <a:latin typeface="Calibri"/>
              </a:rPr>
              <a:t>Gladsaxe</a:t>
            </a:r>
            <a:r>
              <a:rPr lang="en-GB" sz="2000" b="1" i="0" u="none" strike="noStrike" baseline="0" noProof="0" dirty="0" smtClean="0">
                <a:solidFill>
                  <a:srgbClr val="000000"/>
                </a:solidFill>
                <a:latin typeface="Calibri"/>
              </a:rPr>
              <a:t> </a:t>
            </a:r>
            <a:endParaRPr lang="en-GB" sz="2000" b="1" i="0" u="none" strike="noStrike" baseline="0" noProof="0" dirty="0">
              <a:solidFill>
                <a:srgbClr val="000000"/>
              </a:solidFill>
              <a:latin typeface="Calibri"/>
            </a:endParaRPr>
          </a:p>
        </c:rich>
      </c:tx>
      <c:overlay val="0"/>
    </c:title>
    <c:autoTitleDeleted val="0"/>
    <c:plotArea>
      <c:layout>
        <c:manualLayout>
          <c:layoutTarget val="inner"/>
          <c:xMode val="edge"/>
          <c:yMode val="edge"/>
          <c:x val="0.1976058159697546"/>
          <c:y val="0.16500000000000001"/>
          <c:w val="0.53894653060064268"/>
          <c:h val="0.71570641169853833"/>
        </c:manualLayout>
      </c:layout>
      <c:lineChart>
        <c:grouping val="standard"/>
        <c:varyColors val="0"/>
        <c:ser>
          <c:idx val="0"/>
          <c:order val="0"/>
          <c:tx>
            <c:strRef>
              <c:f>'Figurer faktiske tal'!$A$51</c:f>
              <c:strCache>
                <c:ptCount val="1"/>
                <c:pt idx="0">
                  <c:v>Ton CO2</c:v>
                </c:pt>
              </c:strCache>
            </c:strRef>
          </c:tx>
          <c:spPr>
            <a:ln w="44450">
              <a:solidFill>
                <a:srgbClr val="FF0000"/>
              </a:solidFill>
            </a:ln>
          </c:spPr>
          <c:marker>
            <c:symbol val="none"/>
          </c:marker>
          <c:cat>
            <c:numRef>
              <c:f>'Figurer faktiske tal'!$B$50:$H$50</c:f>
              <c:numCache>
                <c:formatCode>General</c:formatCode>
                <c:ptCount val="7"/>
                <c:pt idx="0">
                  <c:v>2007</c:v>
                </c:pt>
                <c:pt idx="1">
                  <c:v>2009</c:v>
                </c:pt>
                <c:pt idx="2">
                  <c:v>2010</c:v>
                </c:pt>
                <c:pt idx="3">
                  <c:v>2011</c:v>
                </c:pt>
                <c:pt idx="4">
                  <c:v>2012</c:v>
                </c:pt>
                <c:pt idx="5">
                  <c:v>2013</c:v>
                </c:pt>
                <c:pt idx="6">
                  <c:v>2020</c:v>
                </c:pt>
              </c:numCache>
            </c:numRef>
          </c:cat>
          <c:val>
            <c:numRef>
              <c:f>'Figurer faktiske tal'!$B$51:$H$51</c:f>
              <c:numCache>
                <c:formatCode>#,##0</c:formatCode>
                <c:ptCount val="7"/>
                <c:pt idx="0">
                  <c:v>499741</c:v>
                </c:pt>
                <c:pt idx="1">
                  <c:v>461671</c:v>
                </c:pt>
                <c:pt idx="2">
                  <c:v>460823.88619999995</c:v>
                </c:pt>
                <c:pt idx="3">
                  <c:v>415732.5</c:v>
                </c:pt>
                <c:pt idx="4">
                  <c:v>381893</c:v>
                </c:pt>
                <c:pt idx="5">
                  <c:v>392090.24379634747</c:v>
                </c:pt>
              </c:numCache>
            </c:numRef>
          </c:val>
          <c:smooth val="0"/>
        </c:ser>
        <c:ser>
          <c:idx val="1"/>
          <c:order val="1"/>
          <c:tx>
            <c:strRef>
              <c:f>'Figurer faktiske tal'!$A$52</c:f>
              <c:strCache>
                <c:ptCount val="1"/>
                <c:pt idx="0">
                  <c:v>2020 target</c:v>
                </c:pt>
              </c:strCache>
            </c:strRef>
          </c:tx>
          <c:spPr>
            <a:ln w="44450"/>
          </c:spPr>
          <c:marker>
            <c:symbol val="none"/>
          </c:marker>
          <c:val>
            <c:numRef>
              <c:f>'Figurer faktiske tal'!$B$52:$H$52</c:f>
              <c:numCache>
                <c:formatCode>_(* #,##0_);_(* \(#,##0\);_(* "-"??_);_(@_)</c:formatCode>
                <c:ptCount val="7"/>
                <c:pt idx="0">
                  <c:v>299844</c:v>
                </c:pt>
                <c:pt idx="1">
                  <c:v>299844</c:v>
                </c:pt>
                <c:pt idx="2">
                  <c:v>299844</c:v>
                </c:pt>
                <c:pt idx="3">
                  <c:v>299844</c:v>
                </c:pt>
                <c:pt idx="4">
                  <c:v>299844</c:v>
                </c:pt>
                <c:pt idx="5">
                  <c:v>299844</c:v>
                </c:pt>
                <c:pt idx="6">
                  <c:v>299844</c:v>
                </c:pt>
              </c:numCache>
            </c:numRef>
          </c:val>
          <c:smooth val="0"/>
        </c:ser>
        <c:dLbls>
          <c:showLegendKey val="0"/>
          <c:showVal val="0"/>
          <c:showCatName val="0"/>
          <c:showSerName val="0"/>
          <c:showPercent val="0"/>
          <c:showBubbleSize val="0"/>
        </c:dLbls>
        <c:smooth val="0"/>
        <c:axId val="274640608"/>
        <c:axId val="274640216"/>
      </c:lineChart>
      <c:catAx>
        <c:axId val="274640608"/>
        <c:scaling>
          <c:orientation val="minMax"/>
        </c:scaling>
        <c:delete val="0"/>
        <c:axPos val="b"/>
        <c:numFmt formatCode="General" sourceLinked="1"/>
        <c:majorTickMark val="none"/>
        <c:minorTickMark val="none"/>
        <c:tickLblPos val="nextTo"/>
        <c:txPr>
          <a:bodyPr rot="0" vert="horz"/>
          <a:lstStyle/>
          <a:p>
            <a:pPr>
              <a:defRPr sz="1800" b="0" i="0" u="none" strike="noStrike" baseline="0">
                <a:solidFill>
                  <a:srgbClr val="000000"/>
                </a:solidFill>
                <a:latin typeface="Calibri"/>
                <a:ea typeface="Calibri"/>
                <a:cs typeface="Calibri"/>
              </a:defRPr>
            </a:pPr>
            <a:endParaRPr lang="da-DK"/>
          </a:p>
        </c:txPr>
        <c:crossAx val="274640216"/>
        <c:crossesAt val="0"/>
        <c:auto val="1"/>
        <c:lblAlgn val="ctr"/>
        <c:lblOffset val="100"/>
        <c:noMultiLvlLbl val="0"/>
      </c:catAx>
      <c:valAx>
        <c:axId val="274640216"/>
        <c:scaling>
          <c:orientation val="minMax"/>
        </c:scaling>
        <c:delete val="0"/>
        <c:axPos val="l"/>
        <c:majorGridlines/>
        <c:numFmt formatCode="#,##0" sourceLinked="1"/>
        <c:majorTickMark val="none"/>
        <c:minorTickMark val="none"/>
        <c:tickLblPos val="nextTo"/>
        <c:txPr>
          <a:bodyPr rot="0" vert="horz"/>
          <a:lstStyle/>
          <a:p>
            <a:pPr>
              <a:defRPr sz="1800" b="0" i="0" u="none" strike="noStrike" baseline="0">
                <a:solidFill>
                  <a:srgbClr val="000000"/>
                </a:solidFill>
                <a:latin typeface="Calibri"/>
                <a:ea typeface="Calibri"/>
                <a:cs typeface="Calibri"/>
              </a:defRPr>
            </a:pPr>
            <a:endParaRPr lang="da-DK"/>
          </a:p>
        </c:txPr>
        <c:crossAx val="274640608"/>
        <c:crosses val="autoZero"/>
        <c:crossBetween val="between"/>
      </c:valAx>
      <c:spPr>
        <a:noFill/>
        <a:ln w="25400">
          <a:noFill/>
        </a:ln>
      </c:spPr>
    </c:plotArea>
    <c:legend>
      <c:legendPos val="r"/>
      <c:legendEntry>
        <c:idx val="0"/>
        <c:txPr>
          <a:bodyPr/>
          <a:lstStyle/>
          <a:p>
            <a:pPr>
              <a:defRPr sz="1800"/>
            </a:pPr>
            <a:endParaRPr lang="da-DK"/>
          </a:p>
        </c:txPr>
      </c:legendEntry>
      <c:legendEntry>
        <c:idx val="1"/>
        <c:txPr>
          <a:bodyPr/>
          <a:lstStyle/>
          <a:p>
            <a:pPr>
              <a:defRPr sz="1800"/>
            </a:pPr>
            <a:endParaRPr lang="da-DK"/>
          </a:p>
        </c:txPr>
      </c:legendEntry>
      <c:layout>
        <c:manualLayout>
          <c:xMode val="edge"/>
          <c:yMode val="edge"/>
          <c:x val="0.74804794509116901"/>
          <c:y val="0.38095425571803532"/>
          <c:w val="0.23046907968866304"/>
          <c:h val="0.18762017247844021"/>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400" cy="496888"/>
          </a:xfrm>
          <a:prstGeom prst="rect">
            <a:avLst/>
          </a:prstGeom>
        </p:spPr>
        <p:txBody>
          <a:bodyPr vert="horz" lIns="91424" tIns="45712" rIns="91424" bIns="45712" rtlCol="0"/>
          <a:lstStyle>
            <a:lvl1pPr algn="l">
              <a:defRPr sz="1200"/>
            </a:lvl1pPr>
          </a:lstStyle>
          <a:p>
            <a:r>
              <a:rPr lang="en-US" smtClean="0"/>
              <a:t>Heat Network Partnership  Session 2              Danish experience - the Gladsaxe Municipality Case</a:t>
            </a:r>
            <a:endParaRPr lang="da-DK"/>
          </a:p>
        </p:txBody>
      </p:sp>
      <p:sp>
        <p:nvSpPr>
          <p:cNvPr id="3" name="Pladsholder til dato 2"/>
          <p:cNvSpPr>
            <a:spLocks noGrp="1"/>
          </p:cNvSpPr>
          <p:nvPr>
            <p:ph type="dt" sz="quarter" idx="1"/>
          </p:nvPr>
        </p:nvSpPr>
        <p:spPr>
          <a:xfrm>
            <a:off x="3849691" y="0"/>
            <a:ext cx="2946400" cy="496888"/>
          </a:xfrm>
          <a:prstGeom prst="rect">
            <a:avLst/>
          </a:prstGeom>
        </p:spPr>
        <p:txBody>
          <a:bodyPr vert="horz" lIns="91424" tIns="45712" rIns="91424" bIns="45712" rtlCol="0"/>
          <a:lstStyle>
            <a:lvl1pPr algn="r">
              <a:defRPr sz="1200"/>
            </a:lvl1pPr>
          </a:lstStyle>
          <a:p>
            <a:endParaRPr lang="da-DK"/>
          </a:p>
        </p:txBody>
      </p:sp>
      <p:sp>
        <p:nvSpPr>
          <p:cNvPr id="4" name="Pladsholder til sidefod 3"/>
          <p:cNvSpPr>
            <a:spLocks noGrp="1"/>
          </p:cNvSpPr>
          <p:nvPr>
            <p:ph type="ftr" sz="quarter" idx="2"/>
          </p:nvPr>
        </p:nvSpPr>
        <p:spPr>
          <a:xfrm>
            <a:off x="1" y="9428167"/>
            <a:ext cx="2946400" cy="496887"/>
          </a:xfrm>
          <a:prstGeom prst="rect">
            <a:avLst/>
          </a:prstGeom>
        </p:spPr>
        <p:txBody>
          <a:bodyPr vert="horz" lIns="91424" tIns="45712" rIns="91424" bIns="45712" rtlCol="0" anchor="b"/>
          <a:lstStyle>
            <a:lvl1pPr algn="l">
              <a:defRPr sz="1200"/>
            </a:lvl1pPr>
          </a:lstStyle>
          <a:p>
            <a:endParaRPr lang="da-DK"/>
          </a:p>
        </p:txBody>
      </p:sp>
      <p:sp>
        <p:nvSpPr>
          <p:cNvPr id="5" name="Pladsholder til diasnummer 4"/>
          <p:cNvSpPr>
            <a:spLocks noGrp="1"/>
          </p:cNvSpPr>
          <p:nvPr>
            <p:ph type="sldNum" sz="quarter" idx="3"/>
          </p:nvPr>
        </p:nvSpPr>
        <p:spPr>
          <a:xfrm>
            <a:off x="3849691" y="9428167"/>
            <a:ext cx="2946400" cy="496887"/>
          </a:xfrm>
          <a:prstGeom prst="rect">
            <a:avLst/>
          </a:prstGeom>
        </p:spPr>
        <p:txBody>
          <a:bodyPr vert="horz" lIns="91424" tIns="45712" rIns="91424" bIns="45712" rtlCol="0" anchor="b"/>
          <a:lstStyle>
            <a:lvl1pPr algn="r">
              <a:defRPr sz="1200"/>
            </a:lvl1pPr>
          </a:lstStyle>
          <a:p>
            <a:fld id="{E52FB686-FCC1-4883-886B-388A6EDE7F6A}" type="slidenum">
              <a:rPr lang="da-DK" smtClean="0"/>
              <a:pPr/>
              <a:t>‹nr.›</a:t>
            </a:fld>
            <a:endParaRPr lang="da-DK"/>
          </a:p>
        </p:txBody>
      </p:sp>
    </p:spTree>
    <p:extLst>
      <p:ext uri="{BB962C8B-B14F-4D97-AF65-F5344CB8AC3E}">
        <p14:creationId xmlns:p14="http://schemas.microsoft.com/office/powerpoint/2010/main" val="22854098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r>
              <a:rPr lang="en-US" smtClean="0"/>
              <a:t>Heat Network Partnership  Session 2              Danish experience - the Gladsaxe Municipality Case</a:t>
            </a:r>
            <a:endParaRPr lang="da-DK"/>
          </a:p>
        </p:txBody>
      </p:sp>
      <p:sp>
        <p:nvSpPr>
          <p:cNvPr id="3" name="Pladsholder til dato 2"/>
          <p:cNvSpPr>
            <a:spLocks noGrp="1"/>
          </p:cNvSpPr>
          <p:nvPr>
            <p:ph type="dt" idx="1"/>
          </p:nvPr>
        </p:nvSpPr>
        <p:spPr>
          <a:xfrm>
            <a:off x="3849689" y="0"/>
            <a:ext cx="2946400" cy="496888"/>
          </a:xfrm>
          <a:prstGeom prst="rect">
            <a:avLst/>
          </a:prstGeom>
        </p:spPr>
        <p:txBody>
          <a:bodyPr vert="horz" lIns="91432" tIns="45716" rIns="91432" bIns="45716" rtlCol="0"/>
          <a:lstStyle>
            <a:lvl1pPr algn="r">
              <a:defRPr sz="1200"/>
            </a:lvl1pPr>
          </a:lstStyle>
          <a:p>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a-DK"/>
          </a:p>
        </p:txBody>
      </p:sp>
      <p:sp>
        <p:nvSpPr>
          <p:cNvPr id="5" name="Pladsholder til noter 4"/>
          <p:cNvSpPr>
            <a:spLocks noGrp="1"/>
          </p:cNvSpPr>
          <p:nvPr>
            <p:ph type="body" sz="quarter" idx="3"/>
          </p:nvPr>
        </p:nvSpPr>
        <p:spPr>
          <a:xfrm>
            <a:off x="679451" y="4714876"/>
            <a:ext cx="5438775" cy="4467225"/>
          </a:xfrm>
          <a:prstGeom prst="rect">
            <a:avLst/>
          </a:prstGeom>
        </p:spPr>
        <p:txBody>
          <a:bodyPr vert="horz" lIns="91432" tIns="45716" rIns="91432" bIns="45716"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164"/>
            <a:ext cx="2946400" cy="496887"/>
          </a:xfrm>
          <a:prstGeom prst="rect">
            <a:avLst/>
          </a:prstGeom>
        </p:spPr>
        <p:txBody>
          <a:bodyPr vert="horz" lIns="91432" tIns="45716" rIns="91432" bIns="45716" rtlCol="0" anchor="b"/>
          <a:lstStyle>
            <a:lvl1pPr algn="l">
              <a:defRPr sz="1200"/>
            </a:lvl1pPr>
          </a:lstStyle>
          <a:p>
            <a:endParaRPr lang="da-DK"/>
          </a:p>
        </p:txBody>
      </p:sp>
      <p:sp>
        <p:nvSpPr>
          <p:cNvPr id="7" name="Pladsholder til diasnummer 6"/>
          <p:cNvSpPr>
            <a:spLocks noGrp="1"/>
          </p:cNvSpPr>
          <p:nvPr>
            <p:ph type="sldNum" sz="quarter" idx="5"/>
          </p:nvPr>
        </p:nvSpPr>
        <p:spPr>
          <a:xfrm>
            <a:off x="3849689" y="9428164"/>
            <a:ext cx="2946400" cy="496887"/>
          </a:xfrm>
          <a:prstGeom prst="rect">
            <a:avLst/>
          </a:prstGeom>
        </p:spPr>
        <p:txBody>
          <a:bodyPr vert="horz" lIns="91432" tIns="45716" rIns="91432" bIns="45716" rtlCol="0" anchor="b"/>
          <a:lstStyle>
            <a:lvl1pPr algn="r">
              <a:defRPr sz="1200"/>
            </a:lvl1pPr>
          </a:lstStyle>
          <a:p>
            <a:fld id="{8106C1B4-CE85-47DE-9D46-E581FC709BDE}" type="slidenum">
              <a:rPr lang="da-DK" smtClean="0"/>
              <a:pPr/>
              <a:t>‹nr.›</a:t>
            </a:fld>
            <a:endParaRPr lang="da-DK"/>
          </a:p>
        </p:txBody>
      </p:sp>
    </p:spTree>
    <p:extLst>
      <p:ext uri="{BB962C8B-B14F-4D97-AF65-F5344CB8AC3E}">
        <p14:creationId xmlns:p14="http://schemas.microsoft.com/office/powerpoint/2010/main" val="8698114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1</a:t>
            </a:fld>
            <a:endParaRPr lang="da-DK"/>
          </a:p>
        </p:txBody>
      </p:sp>
    </p:spTree>
    <p:extLst>
      <p:ext uri="{BB962C8B-B14F-4D97-AF65-F5344CB8AC3E}">
        <p14:creationId xmlns:p14="http://schemas.microsoft.com/office/powerpoint/2010/main" val="47311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None/>
            </a:pPr>
            <a:r>
              <a:rPr lang="en-GB" sz="1200" dirty="0" smtClean="0"/>
              <a:t>Approval of projects by District Councils must include:</a:t>
            </a:r>
          </a:p>
          <a:p>
            <a:pPr marL="914400" lvl="1" indent="-457200">
              <a:buFont typeface="Arial" panose="020B0604020202020204" pitchFamily="34" charset="0"/>
              <a:buChar char="•"/>
            </a:pPr>
            <a:r>
              <a:rPr lang="en-GB" sz="1200" dirty="0" smtClean="0"/>
              <a:t>Public hearing period of 4 weeks </a:t>
            </a:r>
            <a:br>
              <a:rPr lang="en-GB" sz="1200" dirty="0" smtClean="0"/>
            </a:br>
            <a:r>
              <a:rPr lang="en-GB" sz="1200" dirty="0" smtClean="0"/>
              <a:t>among concerned energy companies, municipalities and land owners </a:t>
            </a:r>
          </a:p>
          <a:p>
            <a:pPr marL="914400" lvl="1" indent="-457200">
              <a:buFont typeface="Arial" panose="020B0604020202020204" pitchFamily="34" charset="0"/>
              <a:buChar char="•"/>
            </a:pPr>
            <a:r>
              <a:rPr lang="en-GB" sz="1200" dirty="0" smtClean="0"/>
              <a:t>Approval by the District Council </a:t>
            </a:r>
            <a:br>
              <a:rPr lang="en-GB" sz="1200" dirty="0" smtClean="0"/>
            </a:br>
            <a:r>
              <a:rPr lang="en-GB" sz="1200" dirty="0" smtClean="0"/>
              <a:t>and taking into account any relevant comments provided during the hearing period</a:t>
            </a:r>
          </a:p>
          <a:p>
            <a:pPr marL="914400" lvl="1" indent="-457200">
              <a:buFont typeface="Arial" panose="020B0604020202020204" pitchFamily="34" charset="0"/>
              <a:buChar char="•"/>
            </a:pPr>
            <a:r>
              <a:rPr lang="en-GB" sz="1200" dirty="0" smtClean="0"/>
              <a:t>Energy Appeal Board treat complaint on decisions taken by the municipality</a:t>
            </a:r>
            <a:br>
              <a:rPr lang="en-GB" sz="1200" dirty="0" smtClean="0"/>
            </a:br>
            <a:r>
              <a:rPr lang="en-GB" sz="1200" dirty="0" smtClean="0"/>
              <a:t>a complaint shall be lodged not later than 4 weeks after the decision is announced</a:t>
            </a:r>
          </a:p>
          <a:p>
            <a:endParaRPr lang="da-DK"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10</a:t>
            </a:fld>
            <a:endParaRPr lang="da-DK"/>
          </a:p>
        </p:txBody>
      </p:sp>
    </p:spTree>
    <p:extLst>
      <p:ext uri="{BB962C8B-B14F-4D97-AF65-F5344CB8AC3E}">
        <p14:creationId xmlns:p14="http://schemas.microsoft.com/office/powerpoint/2010/main" val="117823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None/>
            </a:pPr>
            <a:r>
              <a:rPr lang="en-GB" sz="1200" dirty="0" smtClean="0"/>
              <a:t>District Heating vs Natural Gas:</a:t>
            </a:r>
          </a:p>
          <a:p>
            <a:r>
              <a:rPr lang="en-GB" sz="1200" dirty="0" smtClean="0"/>
              <a:t>Recent years the price of District Heating increased due to increased environmental taxes on bio-fuels &amp; low electricity prices</a:t>
            </a:r>
          </a:p>
          <a:p>
            <a:r>
              <a:rPr lang="en-GB" sz="1200" dirty="0" smtClean="0"/>
              <a:t>District heating competitiveness</a:t>
            </a:r>
            <a:r>
              <a:rPr lang="en-GB" sz="1200" baseline="30000" dirty="0" smtClean="0"/>
              <a:t>*</a:t>
            </a:r>
            <a:r>
              <a:rPr lang="en-GB" sz="1200" dirty="0" smtClean="0"/>
              <a:t>:</a:t>
            </a:r>
          </a:p>
          <a:p>
            <a:pPr lvl="1"/>
            <a:r>
              <a:rPr lang="en-GB" sz="1200" dirty="0" smtClean="0"/>
              <a:t>Large customers: 	10-15 % lower costs</a:t>
            </a:r>
          </a:p>
          <a:p>
            <a:pPr lvl="1"/>
            <a:r>
              <a:rPr lang="en-GB" sz="1200" dirty="0" smtClean="0"/>
              <a:t>Residential buildings:	0-5% lower costs</a:t>
            </a:r>
          </a:p>
          <a:p>
            <a:pPr>
              <a:buNone/>
            </a:pPr>
            <a:r>
              <a:rPr lang="en-GB" sz="1200" dirty="0" smtClean="0"/>
              <a:t>	  *) At current level of natural gas prices</a:t>
            </a:r>
          </a:p>
          <a:p>
            <a:endParaRPr lang="da-DK"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11</a:t>
            </a:fld>
            <a:endParaRPr lang="da-DK"/>
          </a:p>
        </p:txBody>
      </p:sp>
    </p:spTree>
    <p:extLst>
      <p:ext uri="{BB962C8B-B14F-4D97-AF65-F5344CB8AC3E}">
        <p14:creationId xmlns:p14="http://schemas.microsoft.com/office/powerpoint/2010/main" val="115761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smtClean="0"/>
          </a:p>
          <a:p>
            <a:r>
              <a:rPr lang="en-US" noProof="0" dirty="0" smtClean="0"/>
              <a:t>Gladsaxe</a:t>
            </a:r>
            <a:r>
              <a:rPr lang="en-US" baseline="0" noProof="0" dirty="0" smtClean="0"/>
              <a:t> Municipality has set a target to reduce Carbon Dioxide emissions by 40 percent by 2020 as compared to emissions in 2007.</a:t>
            </a:r>
          </a:p>
          <a:p>
            <a:endParaRPr lang="en-US" baseline="0" noProof="0" dirty="0" smtClean="0"/>
          </a:p>
        </p:txBody>
      </p:sp>
      <p:sp>
        <p:nvSpPr>
          <p:cNvPr id="4" name="Pladsholder til diasnummer 3"/>
          <p:cNvSpPr>
            <a:spLocks noGrp="1"/>
          </p:cNvSpPr>
          <p:nvPr>
            <p:ph type="sldNum" sz="quarter" idx="10"/>
          </p:nvPr>
        </p:nvSpPr>
        <p:spPr/>
        <p:txBody>
          <a:bodyPr/>
          <a:lstStyle/>
          <a:p>
            <a:pPr>
              <a:defRPr/>
            </a:pPr>
            <a:fld id="{A2C5F360-AE4C-4726-8BD5-7F05B5F4F428}" type="slidenum">
              <a:rPr lang="da-DK" smtClean="0">
                <a:solidFill>
                  <a:srgbClr val="000000"/>
                </a:solidFill>
              </a:rPr>
              <a:pPr>
                <a:defRPr/>
              </a:pPr>
              <a:t>12</a:t>
            </a:fld>
            <a:endParaRPr lang="da-DK">
              <a:solidFill>
                <a:srgbClr val="000000"/>
              </a:solidFill>
            </a:endParaRPr>
          </a:p>
        </p:txBody>
      </p:sp>
      <p:sp>
        <p:nvSpPr>
          <p:cNvPr id="5" name="Pladsholder til sidehoved 4"/>
          <p:cNvSpPr>
            <a:spLocks noGrp="1"/>
          </p:cNvSpPr>
          <p:nvPr>
            <p:ph type="hdr" sz="quarter" idx="11"/>
          </p:nvPr>
        </p:nvSpPr>
        <p:spPr/>
        <p:txBody>
          <a:bodyPr/>
          <a:lstStyle/>
          <a:p>
            <a:pPr>
              <a:defRPr/>
            </a:pPr>
            <a:r>
              <a:rPr lang="en-US" smtClean="0">
                <a:solidFill>
                  <a:srgbClr val="000000"/>
                </a:solidFill>
              </a:rPr>
              <a:t>Visit to Gladsaxe by delegation from Scottish Government &amp; Municipalities</a:t>
            </a:r>
            <a:endParaRPr lang="da-DK">
              <a:solidFill>
                <a:srgbClr val="000000"/>
              </a:solidFill>
            </a:endParaRPr>
          </a:p>
        </p:txBody>
      </p:sp>
    </p:spTree>
    <p:extLst>
      <p:ext uri="{BB962C8B-B14F-4D97-AF65-F5344CB8AC3E}">
        <p14:creationId xmlns:p14="http://schemas.microsoft.com/office/powerpoint/2010/main" val="123808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13</a:t>
            </a:fld>
            <a:endParaRPr lang="da-DK"/>
          </a:p>
        </p:txBody>
      </p:sp>
    </p:spTree>
    <p:extLst>
      <p:ext uri="{BB962C8B-B14F-4D97-AF65-F5344CB8AC3E}">
        <p14:creationId xmlns:p14="http://schemas.microsoft.com/office/powerpoint/2010/main" val="184551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xfrm>
            <a:off x="927100" y="723900"/>
            <a:ext cx="4960938" cy="3721100"/>
          </a:xfrm>
          <a:ln/>
        </p:spPr>
      </p:sp>
      <p:sp>
        <p:nvSpPr>
          <p:cNvPr id="23555" name="Pladsholder til noter 2"/>
          <p:cNvSpPr>
            <a:spLocks noGrp="1"/>
          </p:cNvSpPr>
          <p:nvPr>
            <p:ph type="body" idx="1"/>
          </p:nvPr>
        </p:nvSpPr>
        <p:spPr>
          <a:noFill/>
          <a:ln/>
        </p:spPr>
        <p:txBody>
          <a:bodyPr/>
          <a:lstStyle/>
          <a:p>
            <a:r>
              <a:rPr lang="en-US" noProof="0" dirty="0" smtClean="0">
                <a:solidFill>
                  <a:srgbClr val="000000"/>
                </a:solidFill>
                <a:cs typeface="Arial" charset="0"/>
                <a:sym typeface="Arial" charset="0"/>
              </a:rPr>
              <a:t>In comparison</a:t>
            </a:r>
            <a:r>
              <a:rPr lang="en-US" baseline="0" noProof="0" dirty="0" smtClean="0">
                <a:solidFill>
                  <a:srgbClr val="000000"/>
                </a:solidFill>
                <a:cs typeface="Arial" charset="0"/>
                <a:sym typeface="Arial" charset="0"/>
              </a:rPr>
              <a:t> to area</a:t>
            </a:r>
            <a:r>
              <a:rPr lang="en-US" noProof="0" dirty="0" smtClean="0">
                <a:solidFill>
                  <a:srgbClr val="000000"/>
                </a:solidFill>
                <a:cs typeface="Arial" charset="0"/>
                <a:sym typeface="Arial" charset="0"/>
              </a:rPr>
              <a:t>, (2.500 hectare), Gladsaxe are amongst</a:t>
            </a:r>
            <a:r>
              <a:rPr lang="en-US" baseline="0" noProof="0" dirty="0" smtClean="0">
                <a:solidFill>
                  <a:srgbClr val="000000"/>
                </a:solidFill>
                <a:cs typeface="Arial" charset="0"/>
                <a:sym typeface="Arial" charset="0"/>
              </a:rPr>
              <a:t> the smallest municipalities</a:t>
            </a:r>
            <a:r>
              <a:rPr lang="en-US" noProof="0" dirty="0" smtClean="0">
                <a:solidFill>
                  <a:srgbClr val="000000"/>
                </a:solidFill>
                <a:cs typeface="Arial" charset="0"/>
                <a:sym typeface="Arial" charset="0"/>
              </a:rPr>
              <a:t>. </a:t>
            </a:r>
          </a:p>
          <a:p>
            <a:r>
              <a:rPr lang="en-US" noProof="0" dirty="0" smtClean="0">
                <a:solidFill>
                  <a:srgbClr val="000000"/>
                </a:solidFill>
                <a:cs typeface="Arial" charset="0"/>
                <a:sym typeface="Arial" charset="0"/>
              </a:rPr>
              <a:t>As</a:t>
            </a:r>
            <a:r>
              <a:rPr lang="en-US" baseline="0" noProof="0" dirty="0" smtClean="0">
                <a:solidFill>
                  <a:srgbClr val="000000"/>
                </a:solidFill>
                <a:cs typeface="Arial" charset="0"/>
                <a:sym typeface="Arial" charset="0"/>
              </a:rPr>
              <a:t> to the number of inhabitants </a:t>
            </a:r>
            <a:r>
              <a:rPr lang="en-US" noProof="0" dirty="0" smtClean="0">
                <a:solidFill>
                  <a:srgbClr val="000000"/>
                </a:solidFill>
                <a:cs typeface="Arial" charset="0"/>
                <a:sym typeface="Arial" charset="0"/>
              </a:rPr>
              <a:t>(67.350), Gladsaxe are amongst</a:t>
            </a:r>
            <a:r>
              <a:rPr lang="en-US" baseline="0" noProof="0" dirty="0" smtClean="0">
                <a:solidFill>
                  <a:srgbClr val="000000"/>
                </a:solidFill>
                <a:cs typeface="Arial" charset="0"/>
                <a:sym typeface="Arial" charset="0"/>
              </a:rPr>
              <a:t> the larger municipalities. </a:t>
            </a:r>
            <a:r>
              <a:rPr lang="en-US" noProof="0" dirty="0" smtClean="0">
                <a:solidFill>
                  <a:srgbClr val="000000"/>
                </a:solidFill>
                <a:cs typeface="Arial" charset="0"/>
                <a:sym typeface="Arial" charset="0"/>
              </a:rPr>
              <a:t> </a:t>
            </a:r>
          </a:p>
          <a:p>
            <a:r>
              <a:rPr lang="en-US" noProof="0" dirty="0" smtClean="0">
                <a:solidFill>
                  <a:srgbClr val="000000"/>
                </a:solidFill>
                <a:cs typeface="Arial" charset="0"/>
                <a:sym typeface="Arial" charset="0"/>
              </a:rPr>
              <a:t>Gladsaxe is an independent</a:t>
            </a:r>
            <a:r>
              <a:rPr lang="en-US" baseline="0" noProof="0" dirty="0" smtClean="0">
                <a:solidFill>
                  <a:srgbClr val="000000"/>
                </a:solidFill>
                <a:cs typeface="Arial" charset="0"/>
                <a:sym typeface="Arial" charset="0"/>
              </a:rPr>
              <a:t> municipality, in the vicinity of Greater Copenhagen</a:t>
            </a:r>
            <a:r>
              <a:rPr lang="en-US" noProof="0" dirty="0" smtClean="0">
                <a:solidFill>
                  <a:srgbClr val="000000"/>
                </a:solidFill>
                <a:cs typeface="Arial" charset="0"/>
                <a:sym typeface="Arial" charset="0"/>
              </a:rPr>
              <a:t>. </a:t>
            </a:r>
          </a:p>
          <a:p>
            <a:pPr>
              <a:buFontTx/>
              <a:buNone/>
            </a:pPr>
            <a:r>
              <a:rPr lang="en-US" noProof="0" dirty="0" smtClean="0">
                <a:solidFill>
                  <a:srgbClr val="000000"/>
                </a:solidFill>
                <a:cs typeface="Arial" charset="0"/>
                <a:sym typeface="Arial" charset="0"/>
              </a:rPr>
              <a:t>Approx.</a:t>
            </a:r>
            <a:r>
              <a:rPr lang="en-US" baseline="0" noProof="0" dirty="0" smtClean="0">
                <a:solidFill>
                  <a:srgbClr val="000000"/>
                </a:solidFill>
                <a:cs typeface="Arial" charset="0"/>
                <a:sym typeface="Arial" charset="0"/>
              </a:rPr>
              <a:t> </a:t>
            </a:r>
            <a:r>
              <a:rPr lang="en-US" noProof="0" dirty="0" smtClean="0">
                <a:solidFill>
                  <a:srgbClr val="000000"/>
                </a:solidFill>
                <a:cs typeface="Arial" charset="0"/>
                <a:sym typeface="Arial" charset="0"/>
              </a:rPr>
              <a:t>32,000 inhabitants of Gladsaxe  are employed, and there are approx.</a:t>
            </a:r>
            <a:r>
              <a:rPr lang="en-US" baseline="0" noProof="0" dirty="0" smtClean="0">
                <a:solidFill>
                  <a:srgbClr val="000000"/>
                </a:solidFill>
                <a:cs typeface="Arial" charset="0"/>
                <a:sym typeface="Arial" charset="0"/>
              </a:rPr>
              <a:t> 3</a:t>
            </a:r>
            <a:r>
              <a:rPr lang="en-US" noProof="0" dirty="0" smtClean="0">
                <a:solidFill>
                  <a:srgbClr val="000000"/>
                </a:solidFill>
                <a:cs typeface="Arial" charset="0"/>
                <a:sym typeface="Arial" charset="0"/>
              </a:rPr>
              <a:t>8,000 workplaces in Gladsaxe.</a:t>
            </a:r>
            <a:br>
              <a:rPr lang="en-US" noProof="0" dirty="0" smtClean="0">
                <a:solidFill>
                  <a:srgbClr val="000000"/>
                </a:solidFill>
                <a:cs typeface="Arial" charset="0"/>
                <a:sym typeface="Arial" charset="0"/>
              </a:rPr>
            </a:br>
            <a:r>
              <a:rPr lang="en-US" noProof="0" dirty="0" smtClean="0">
                <a:solidFill>
                  <a:srgbClr val="000000"/>
                </a:solidFill>
                <a:cs typeface="Arial" charset="0"/>
                <a:sym typeface="Arial" charset="0"/>
              </a:rPr>
              <a:t/>
            </a:r>
            <a:br>
              <a:rPr lang="en-US" noProof="0" dirty="0" smtClean="0">
                <a:solidFill>
                  <a:srgbClr val="000000"/>
                </a:solidFill>
                <a:cs typeface="Arial" charset="0"/>
                <a:sym typeface="Arial" charset="0"/>
              </a:rPr>
            </a:br>
            <a:r>
              <a:rPr lang="en-US" noProof="0" dirty="0" smtClean="0">
                <a:solidFill>
                  <a:srgbClr val="000000"/>
                </a:solidFill>
                <a:cs typeface="Arial" charset="0"/>
                <a:sym typeface="Arial" charset="0"/>
              </a:rPr>
              <a:t>The number of</a:t>
            </a:r>
            <a:r>
              <a:rPr lang="en-US" baseline="0" noProof="0" dirty="0" smtClean="0">
                <a:solidFill>
                  <a:srgbClr val="000000"/>
                </a:solidFill>
                <a:cs typeface="Arial" charset="0"/>
                <a:sym typeface="Arial" charset="0"/>
              </a:rPr>
              <a:t> jobs within the municipality match the number of employed. </a:t>
            </a:r>
          </a:p>
          <a:p>
            <a:pPr>
              <a:buFontTx/>
              <a:buNone/>
            </a:pPr>
            <a:r>
              <a:rPr lang="en-US" baseline="0" noProof="0" dirty="0" smtClean="0">
                <a:solidFill>
                  <a:srgbClr val="000000"/>
                </a:solidFill>
                <a:cs typeface="Arial" charset="0"/>
                <a:sym typeface="Arial" charset="0"/>
              </a:rPr>
              <a:t>Only </a:t>
            </a:r>
            <a:r>
              <a:rPr lang="en-US" noProof="0" dirty="0" smtClean="0">
                <a:solidFill>
                  <a:srgbClr val="000000"/>
                </a:solidFill>
                <a:cs typeface="Arial" charset="0"/>
                <a:sym typeface="Arial" charset="0"/>
              </a:rPr>
              <a:t>9,000 of people living</a:t>
            </a:r>
            <a:r>
              <a:rPr lang="en-US" baseline="0" noProof="0" dirty="0" smtClean="0">
                <a:solidFill>
                  <a:srgbClr val="000000"/>
                </a:solidFill>
                <a:cs typeface="Arial" charset="0"/>
                <a:sym typeface="Arial" charset="0"/>
              </a:rPr>
              <a:t> in </a:t>
            </a:r>
            <a:r>
              <a:rPr lang="en-US" noProof="0" dirty="0" smtClean="0">
                <a:solidFill>
                  <a:srgbClr val="000000"/>
                </a:solidFill>
                <a:cs typeface="Arial" charset="0"/>
                <a:sym typeface="Arial" charset="0"/>
              </a:rPr>
              <a:t>Gladsaxe works</a:t>
            </a:r>
            <a:r>
              <a:rPr lang="en-US" baseline="0" noProof="0" dirty="0" smtClean="0">
                <a:solidFill>
                  <a:srgbClr val="000000"/>
                </a:solidFill>
                <a:cs typeface="Arial" charset="0"/>
                <a:sym typeface="Arial" charset="0"/>
              </a:rPr>
              <a:t> within the geographical area of the municipality</a:t>
            </a:r>
            <a:r>
              <a:rPr lang="en-US" noProof="0" dirty="0" smtClean="0">
                <a:solidFill>
                  <a:srgbClr val="000000"/>
                </a:solidFill>
                <a:cs typeface="Arial" charset="0"/>
                <a:sym typeface="Arial" charset="0"/>
              </a:rPr>
              <a:t>.</a:t>
            </a:r>
          </a:p>
          <a:p>
            <a:pPr>
              <a:buFontTx/>
              <a:buChar char="•"/>
            </a:pPr>
            <a:endParaRPr lang="en-US" noProof="0" dirty="0" smtClean="0">
              <a:solidFill>
                <a:srgbClr val="000000"/>
              </a:solidFill>
              <a:cs typeface="Arial" charset="0"/>
              <a:sym typeface="Arial" charset="0"/>
            </a:endParaRPr>
          </a:p>
          <a:p>
            <a:pPr>
              <a:buFontTx/>
              <a:buNone/>
            </a:pPr>
            <a:r>
              <a:rPr lang="en-US" noProof="0" dirty="0" smtClean="0">
                <a:solidFill>
                  <a:srgbClr val="000000"/>
                </a:solidFill>
                <a:cs typeface="Arial" charset="0"/>
                <a:sym typeface="Arial" charset="0"/>
              </a:rPr>
              <a:t>Thus, 23,000 commute out of the municipality while 29,000 commute</a:t>
            </a:r>
            <a:r>
              <a:rPr lang="en-US" baseline="0" noProof="0" dirty="0" smtClean="0">
                <a:solidFill>
                  <a:srgbClr val="000000"/>
                </a:solidFill>
                <a:cs typeface="Arial" charset="0"/>
                <a:sym typeface="Arial" charset="0"/>
              </a:rPr>
              <a:t> into </a:t>
            </a:r>
            <a:r>
              <a:rPr lang="en-US" noProof="0" dirty="0" smtClean="0">
                <a:solidFill>
                  <a:srgbClr val="000000"/>
                </a:solidFill>
                <a:cs typeface="Arial" charset="0"/>
                <a:sym typeface="Arial" charset="0"/>
              </a:rPr>
              <a:t>Gladsaxe each and every day.</a:t>
            </a:r>
          </a:p>
          <a:p>
            <a:endParaRPr lang="da-DK" dirty="0" smtClean="0"/>
          </a:p>
          <a:p>
            <a:endParaRPr lang="en-US" noProof="0" dirty="0" smtClean="0"/>
          </a:p>
          <a:p>
            <a:pPr>
              <a:buFontTx/>
              <a:buNone/>
            </a:pPr>
            <a:endParaRPr lang="en-US" noProof="0" dirty="0" smtClean="0">
              <a:solidFill>
                <a:srgbClr val="000000"/>
              </a:solidFill>
              <a:cs typeface="Arial" charset="0"/>
              <a:sym typeface="Arial" charset="0"/>
            </a:endParaRPr>
          </a:p>
          <a:p>
            <a:endParaRPr lang="en-US" noProof="0" dirty="0" smtClean="0">
              <a:solidFill>
                <a:srgbClr val="000000"/>
              </a:solidFill>
              <a:cs typeface="Arial" charset="0"/>
              <a:sym typeface="Arial" charset="0"/>
            </a:endParaRPr>
          </a:p>
          <a:p>
            <a:endParaRPr lang="en-US" noProof="0" dirty="0" smtClean="0">
              <a:solidFill>
                <a:srgbClr val="000000"/>
              </a:solidFill>
              <a:cs typeface="Arial" charset="0"/>
              <a:sym typeface="Arial" charset="0"/>
            </a:endParaRPr>
          </a:p>
        </p:txBody>
      </p:sp>
      <p:sp>
        <p:nvSpPr>
          <p:cNvPr id="23556" name="Pladsholder til diasnummer 3"/>
          <p:cNvSpPr>
            <a:spLocks noGrp="1"/>
          </p:cNvSpPr>
          <p:nvPr>
            <p:ph type="sldNum" sz="quarter" idx="5"/>
          </p:nvPr>
        </p:nvSpPr>
        <p:spPr>
          <a:noFill/>
        </p:spPr>
        <p:txBody>
          <a:bodyPr/>
          <a:lstStyle/>
          <a:p>
            <a:pPr eaLnBrk="0" hangingPunct="0">
              <a:buSzPct val="100000"/>
            </a:pPr>
            <a:fld id="{6F5F22A2-4EC6-4031-992F-2DBCA21DF654}" type="slidenum">
              <a:rPr lang="da-DK" smtClean="0">
                <a:solidFill>
                  <a:srgbClr val="000000"/>
                </a:solidFill>
                <a:cs typeface="Arial" charset="0"/>
                <a:sym typeface="Arial" charset="0"/>
              </a:rPr>
              <a:pPr eaLnBrk="0" hangingPunct="0">
                <a:buSzPct val="100000"/>
              </a:pPr>
              <a:t>2</a:t>
            </a:fld>
            <a:endParaRPr lang="da-DK" smtClean="0">
              <a:solidFill>
                <a:srgbClr val="000000"/>
              </a:solidFill>
              <a:cs typeface="Arial" charset="0"/>
              <a:sym typeface="Arial" charset="0"/>
            </a:endParaRPr>
          </a:p>
        </p:txBody>
      </p:sp>
      <p:sp>
        <p:nvSpPr>
          <p:cNvPr id="5" name="Pladsholder til sidehoved 4"/>
          <p:cNvSpPr>
            <a:spLocks noGrp="1"/>
          </p:cNvSpPr>
          <p:nvPr>
            <p:ph type="hdr" sz="quarter" idx="10"/>
          </p:nvPr>
        </p:nvSpPr>
        <p:spPr/>
        <p:txBody>
          <a:bodyPr/>
          <a:lstStyle/>
          <a:p>
            <a:pPr>
              <a:defRPr/>
            </a:pPr>
            <a:r>
              <a:rPr lang="en-US" smtClean="0">
                <a:solidFill>
                  <a:srgbClr val="000000"/>
                </a:solidFill>
              </a:rPr>
              <a:t>Heat Network Partnership  Session 2              Danish experience - the Gladsaxe Municipality Case</a:t>
            </a:r>
            <a:endParaRPr lang="da-DK">
              <a:solidFill>
                <a:srgbClr val="000000"/>
              </a:solidFill>
            </a:endParaRPr>
          </a:p>
        </p:txBody>
      </p:sp>
    </p:spTree>
    <p:extLst>
      <p:ext uri="{BB962C8B-B14F-4D97-AF65-F5344CB8AC3E}">
        <p14:creationId xmlns:p14="http://schemas.microsoft.com/office/powerpoint/2010/main" val="181214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smtClean="0"/>
          </a:p>
          <a:p>
            <a:r>
              <a:rPr lang="en-US" noProof="0" dirty="0" smtClean="0"/>
              <a:t>Gladsaxe</a:t>
            </a:r>
            <a:r>
              <a:rPr lang="en-US" baseline="0" noProof="0" dirty="0" smtClean="0"/>
              <a:t> Municipality has set a target to reduce Carbon Dioxide emissions by 40 percent by 2020 as compared to emissions in 2007</a:t>
            </a:r>
            <a:r>
              <a:rPr lang="en-US" baseline="0" noProof="0" dirty="0" smtClean="0"/>
              <a:t>.</a:t>
            </a:r>
          </a:p>
          <a:p>
            <a:endParaRPr lang="en-US" baseline="0" noProof="0" dirty="0" smtClean="0"/>
          </a:p>
          <a:p>
            <a:endParaRPr lang="en-US" baseline="0" noProof="0" dirty="0" smtClean="0"/>
          </a:p>
          <a:p>
            <a:r>
              <a:rPr lang="en-US" baseline="0" noProof="0" dirty="0" smtClean="0"/>
              <a:t>CO2 emission by heat sources (2014)</a:t>
            </a:r>
          </a:p>
          <a:p>
            <a:endParaRPr lang="en-US" baseline="0" noProof="0" dirty="0" smtClean="0"/>
          </a:p>
          <a:p>
            <a:r>
              <a:rPr lang="en-US" baseline="0" noProof="0" dirty="0" smtClean="0"/>
              <a:t>District Heating  (GF)	  88 	g/kWh</a:t>
            </a:r>
          </a:p>
          <a:p>
            <a:r>
              <a:rPr lang="en-US" baseline="0" noProof="0" dirty="0" smtClean="0"/>
              <a:t>District Heating (VF)	  82	g/kWh</a:t>
            </a:r>
          </a:p>
          <a:p>
            <a:r>
              <a:rPr lang="en-US" baseline="0" noProof="0" dirty="0" smtClean="0"/>
              <a:t>Heat pump COP=4	102	g/kWh</a:t>
            </a:r>
          </a:p>
          <a:p>
            <a:r>
              <a:rPr lang="en-US" baseline="0" noProof="0" dirty="0" smtClean="0"/>
              <a:t>Natural gas		204	g/kWh</a:t>
            </a:r>
          </a:p>
          <a:p>
            <a:r>
              <a:rPr lang="en-US" baseline="0" noProof="0" dirty="0" smtClean="0"/>
              <a:t>Light oil		266	g/kWh</a:t>
            </a:r>
          </a:p>
          <a:p>
            <a:r>
              <a:rPr lang="en-US" baseline="0" noProof="0" dirty="0" smtClean="0"/>
              <a:t>Electricity		407 	g/kWh</a:t>
            </a:r>
          </a:p>
          <a:p>
            <a:endParaRPr lang="en-US" baseline="0" noProof="0" dirty="0" smtClean="0"/>
          </a:p>
          <a:p>
            <a:endParaRPr lang="en-US" baseline="0" noProof="0" dirty="0" smtClean="0"/>
          </a:p>
          <a:p>
            <a:endParaRPr lang="en-US" baseline="0" noProof="0" dirty="0" smtClean="0"/>
          </a:p>
        </p:txBody>
      </p:sp>
      <p:sp>
        <p:nvSpPr>
          <p:cNvPr id="4" name="Pladsholder til diasnummer 3"/>
          <p:cNvSpPr>
            <a:spLocks noGrp="1"/>
          </p:cNvSpPr>
          <p:nvPr>
            <p:ph type="sldNum" sz="quarter" idx="10"/>
          </p:nvPr>
        </p:nvSpPr>
        <p:spPr/>
        <p:txBody>
          <a:bodyPr/>
          <a:lstStyle/>
          <a:p>
            <a:pPr>
              <a:defRPr/>
            </a:pPr>
            <a:fld id="{A2C5F360-AE4C-4726-8BD5-7F05B5F4F428}" type="slidenum">
              <a:rPr lang="da-DK" smtClean="0">
                <a:solidFill>
                  <a:srgbClr val="000000"/>
                </a:solidFill>
              </a:rPr>
              <a:pPr>
                <a:defRPr/>
              </a:pPr>
              <a:t>3</a:t>
            </a:fld>
            <a:endParaRPr lang="da-DK">
              <a:solidFill>
                <a:srgbClr val="000000"/>
              </a:solidFill>
            </a:endParaRPr>
          </a:p>
        </p:txBody>
      </p:sp>
      <p:sp>
        <p:nvSpPr>
          <p:cNvPr id="5" name="Pladsholder til sidehoved 4"/>
          <p:cNvSpPr>
            <a:spLocks noGrp="1"/>
          </p:cNvSpPr>
          <p:nvPr>
            <p:ph type="hdr" sz="quarter" idx="11"/>
          </p:nvPr>
        </p:nvSpPr>
        <p:spPr/>
        <p:txBody>
          <a:bodyPr/>
          <a:lstStyle/>
          <a:p>
            <a:pPr>
              <a:defRPr/>
            </a:pPr>
            <a:r>
              <a:rPr lang="en-US" smtClean="0">
                <a:solidFill>
                  <a:srgbClr val="000000"/>
                </a:solidFill>
              </a:rPr>
              <a:t>Visit to Gladsaxe by delegation from Scottish Government &amp; Municipalities</a:t>
            </a:r>
            <a:endParaRPr lang="da-DK">
              <a:solidFill>
                <a:srgbClr val="000000"/>
              </a:solidFill>
            </a:endParaRPr>
          </a:p>
        </p:txBody>
      </p:sp>
    </p:spTree>
    <p:extLst>
      <p:ext uri="{BB962C8B-B14F-4D97-AF65-F5344CB8AC3E}">
        <p14:creationId xmlns:p14="http://schemas.microsoft.com/office/powerpoint/2010/main" val="2288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noProof="0" dirty="0" smtClean="0"/>
              <a:t>Various</a:t>
            </a:r>
            <a:r>
              <a:rPr lang="en-GB" baseline="0" noProof="0" dirty="0" smtClean="0"/>
              <a:t> sources of waste heat from CHP, waste incineration.</a:t>
            </a:r>
          </a:p>
          <a:p>
            <a:r>
              <a:rPr lang="en-GB" baseline="0" noProof="0" dirty="0" smtClean="0"/>
              <a:t>Transmission &amp; distributions systems established in the 80’ies.</a:t>
            </a:r>
          </a:p>
          <a:p>
            <a:r>
              <a:rPr lang="en-GB" baseline="0" noProof="0" dirty="0" smtClean="0"/>
              <a:t>DH has been much cheaper than oil &amp; natural gas due to energy efficient production, utilisation of waste heat &amp; politicians adjusted consumer prices by adding environmental taxes on fossil fuels.</a:t>
            </a:r>
            <a:endParaRPr lang="en-GB" noProof="0" dirty="0"/>
          </a:p>
        </p:txBody>
      </p:sp>
      <p:sp>
        <p:nvSpPr>
          <p:cNvPr id="4" name="Pladsholder til diasnummer 3"/>
          <p:cNvSpPr>
            <a:spLocks noGrp="1"/>
          </p:cNvSpPr>
          <p:nvPr>
            <p:ph type="sldNum" sz="quarter" idx="10"/>
          </p:nvPr>
        </p:nvSpPr>
        <p:spPr/>
        <p:txBody>
          <a:bodyPr/>
          <a:lstStyle/>
          <a:p>
            <a:fld id="{8106C1B4-CE85-47DE-9D46-E581FC709BDE}" type="slidenum">
              <a:rPr lang="da-DK" smtClean="0"/>
              <a:pPr/>
              <a:t>4</a:t>
            </a:fld>
            <a:endParaRPr lang="da-DK"/>
          </a:p>
        </p:txBody>
      </p:sp>
      <p:sp>
        <p:nvSpPr>
          <p:cNvPr id="5" name="Pladsholder til sidehoved 4"/>
          <p:cNvSpPr>
            <a:spLocks noGrp="1"/>
          </p:cNvSpPr>
          <p:nvPr>
            <p:ph type="hdr" sz="quarter" idx="11"/>
          </p:nvPr>
        </p:nvSpPr>
        <p:spPr/>
        <p:txBody>
          <a:bodyPr/>
          <a:lstStyle/>
          <a:p>
            <a:r>
              <a:rPr lang="en-US" smtClean="0"/>
              <a:t>Heat Network Partnership  Session 2              Danish experience - the Gladsaxe Municipality Case</a:t>
            </a:r>
            <a:endParaRPr lang="da-DK"/>
          </a:p>
        </p:txBody>
      </p:sp>
    </p:spTree>
    <p:extLst>
      <p:ext uri="{BB962C8B-B14F-4D97-AF65-F5344CB8AC3E}">
        <p14:creationId xmlns:p14="http://schemas.microsoft.com/office/powerpoint/2010/main" val="146692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pPr>
              <a:buNone/>
            </a:pPr>
            <a:r>
              <a:rPr lang="en-GB" sz="1200" b="1" i="0" dirty="0" smtClean="0"/>
              <a:t>HEAT SUPPLY</a:t>
            </a:r>
            <a:r>
              <a:rPr lang="en-GB" sz="1200" b="1" i="0" baseline="0" dirty="0" smtClean="0"/>
              <a:t> ACT</a:t>
            </a:r>
            <a:endParaRPr lang="en-GB" sz="1200" b="1" i="0" dirty="0" smtClean="0"/>
          </a:p>
          <a:p>
            <a:pPr>
              <a:buNone/>
            </a:pPr>
            <a:r>
              <a:rPr lang="en-GB" sz="1200" b="1" i="1" dirty="0" smtClean="0"/>
              <a:t>Article 1. </a:t>
            </a:r>
            <a:r>
              <a:rPr lang="en-GB" sz="1200" i="1" dirty="0" smtClean="0"/>
              <a:t>The objective of this Act is to promote the most economic, including environmentally friendly utilisation of energy for heating buildings supplying with hot water and reduce the dependency of the energy system of fossil fuels, </a:t>
            </a:r>
          </a:p>
          <a:p>
            <a:pPr>
              <a:buNone/>
            </a:pPr>
            <a:r>
              <a:rPr lang="en-GB" sz="1200" b="1" i="1" dirty="0" smtClean="0"/>
              <a:t> Article 2. </a:t>
            </a:r>
            <a:r>
              <a:rPr lang="en-GB" sz="1200" i="1" dirty="0" smtClean="0"/>
              <a:t>In agreement with the objectives mentioned in Article 1, the supply of heat shall be  organised with a view to promoting the highest possible degree of cogeneration of heat and power</a:t>
            </a:r>
          </a:p>
          <a:p>
            <a:pPr marL="171450" indent="-171450">
              <a:buFont typeface="Arial" panose="020B0604020202020204" pitchFamily="34" charset="0"/>
              <a:buChar char="•"/>
            </a:pPr>
            <a:r>
              <a:rPr lang="en-GB" sz="1200" b="1" dirty="0" smtClean="0"/>
              <a:t>Heat supply Planning	</a:t>
            </a:r>
            <a:r>
              <a:rPr lang="en-GB" sz="1200" dirty="0" smtClean="0"/>
              <a:t>District Heating or Natural gas </a:t>
            </a:r>
          </a:p>
          <a:p>
            <a:pPr marL="171450" indent="-171450">
              <a:buFont typeface="Arial" panose="020B0604020202020204" pitchFamily="34" charset="0"/>
              <a:buChar char="•"/>
            </a:pPr>
            <a:r>
              <a:rPr lang="en-GB" sz="1200" b="1" dirty="0" smtClean="0"/>
              <a:t>Prices	</a:t>
            </a:r>
          </a:p>
          <a:p>
            <a:pPr marL="171450" indent="-171450">
              <a:buFont typeface="Arial" panose="020B0604020202020204" pitchFamily="34" charset="0"/>
              <a:buChar char="•"/>
            </a:pPr>
            <a:r>
              <a:rPr lang="en-GB" sz="1200" b="1" dirty="0" smtClean="0"/>
              <a:t>Energy Regulatory Authority	</a:t>
            </a:r>
          </a:p>
          <a:p>
            <a:pPr marL="171450" indent="-171450">
              <a:buFont typeface="Arial" panose="020B0604020202020204" pitchFamily="34" charset="0"/>
              <a:buChar char="•"/>
            </a:pPr>
            <a:r>
              <a:rPr lang="en-GB" sz="1200" b="1" dirty="0" smtClean="0"/>
              <a:t>Public Service Obligations (PSO)</a:t>
            </a:r>
          </a:p>
          <a:p>
            <a:pPr marL="171450" indent="-171450">
              <a:buFont typeface="Arial" panose="020B0604020202020204" pitchFamily="34" charset="0"/>
              <a:buChar char="•"/>
            </a:pPr>
            <a:endParaRPr lang="en-GB" sz="1200" b="1" dirty="0" smtClean="0"/>
          </a:p>
          <a:p>
            <a:pPr marL="342900" indent="-342900">
              <a:spcBef>
                <a:spcPct val="20000"/>
              </a:spcBef>
              <a:defRPr/>
            </a:pPr>
            <a:r>
              <a:rPr lang="en-GB" sz="1200" dirty="0" smtClean="0"/>
              <a:t>District heating was established in the 80’ies; </a:t>
            </a:r>
          </a:p>
          <a:p>
            <a:pPr marL="342900" indent="-342900">
              <a:spcBef>
                <a:spcPct val="20000"/>
              </a:spcBef>
              <a:defRPr/>
            </a:pPr>
            <a:r>
              <a:rPr lang="en-GB" sz="1200" dirty="0" smtClean="0"/>
              <a:t>coverage of approx. 20 percent of the heat demand. </a:t>
            </a:r>
          </a:p>
          <a:p>
            <a:pPr marL="342900" indent="-342900">
              <a:spcBef>
                <a:spcPct val="20000"/>
              </a:spcBef>
              <a:defRPr/>
            </a:pPr>
            <a:r>
              <a:rPr lang="en-GB" sz="1200" dirty="0" smtClean="0"/>
              <a:t>In 2007 and 2008 the Municipal Council supported plans for extending the district heating networks by 2 different utilities. The main focus was on extending the networks for supply of larger consumers. </a:t>
            </a:r>
          </a:p>
          <a:p>
            <a:pPr marL="342900" indent="-342900">
              <a:spcBef>
                <a:spcPct val="20000"/>
              </a:spcBef>
              <a:defRPr/>
            </a:pPr>
            <a:r>
              <a:rPr lang="en-GB" sz="1200" dirty="0" smtClean="0"/>
              <a:t>In  2013 the Municipal Council supported a plan for district heating supply of residential households when this was financial and economical viable.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200" b="1" noProof="0" dirty="0" smtClean="0">
                <a:latin typeface="Verdana" pitchFamily="34" charset="0"/>
              </a:rPr>
              <a:t>	</a:t>
            </a:r>
          </a:p>
          <a:p>
            <a:pPr marL="342900" indent="-342900">
              <a:spcBef>
                <a:spcPct val="20000"/>
              </a:spcBef>
              <a:defRPr/>
            </a:pPr>
            <a:r>
              <a:rPr lang="en-GB" sz="1200" dirty="0" smtClean="0"/>
              <a:t>By law are District heating companies operated as non-profit companies, and this is supervised by the Danish Energy Regulatory Authority. </a:t>
            </a:r>
            <a:endParaRPr lang="da-DK" dirty="0" smtClean="0"/>
          </a:p>
          <a:p>
            <a:endParaRPr lang="da-DK" dirty="0" smtClean="0"/>
          </a:p>
          <a:p>
            <a:r>
              <a:rPr lang="da-DK" dirty="0" smtClean="0"/>
              <a:t>Gladsaxe DH		</a:t>
            </a:r>
            <a:r>
              <a:rPr lang="da-DK" dirty="0" err="1" smtClean="0"/>
              <a:t>Municipal</a:t>
            </a:r>
            <a:r>
              <a:rPr lang="da-DK" dirty="0" smtClean="0"/>
              <a:t> </a:t>
            </a:r>
            <a:r>
              <a:rPr lang="da-DK" dirty="0" err="1" smtClean="0"/>
              <a:t>owned</a:t>
            </a:r>
            <a:r>
              <a:rPr lang="da-DK" dirty="0" smtClean="0"/>
              <a:t> DH </a:t>
            </a:r>
            <a:r>
              <a:rPr lang="da-DK" dirty="0" err="1" smtClean="0"/>
              <a:t>company</a:t>
            </a:r>
            <a:r>
              <a:rPr lang="da-DK" dirty="0" smtClean="0"/>
              <a:t>, not </a:t>
            </a:r>
            <a:r>
              <a:rPr lang="da-DK" dirty="0" err="1" smtClean="0"/>
              <a:t>privatised</a:t>
            </a:r>
            <a:r>
              <a:rPr lang="da-DK" dirty="0" smtClean="0"/>
              <a:t/>
            </a:r>
            <a:br>
              <a:rPr lang="da-DK" dirty="0" smtClean="0"/>
            </a:br>
            <a:r>
              <a:rPr lang="da-DK" dirty="0" smtClean="0"/>
              <a:t>		</a:t>
            </a:r>
            <a:r>
              <a:rPr lang="da-DK" dirty="0" err="1" smtClean="0"/>
              <a:t>Purchases</a:t>
            </a:r>
            <a:r>
              <a:rPr lang="da-DK" baseline="0" dirty="0" smtClean="0"/>
              <a:t> DH from CTR (CHP, </a:t>
            </a:r>
            <a:r>
              <a:rPr lang="da-DK" baseline="0" dirty="0" err="1" smtClean="0"/>
              <a:t>waste</a:t>
            </a:r>
            <a:r>
              <a:rPr lang="da-DK" baseline="0" dirty="0" smtClean="0"/>
              <a:t> </a:t>
            </a:r>
            <a:r>
              <a:rPr lang="da-DK" baseline="0" dirty="0" err="1" smtClean="0"/>
              <a:t>incineration</a:t>
            </a:r>
            <a:r>
              <a:rPr lang="da-DK" baseline="0" dirty="0" smtClean="0"/>
              <a:t> </a:t>
            </a:r>
            <a:r>
              <a:rPr lang="da-DK" baseline="0" dirty="0" err="1" smtClean="0"/>
              <a:t>a.o</a:t>
            </a:r>
            <a:r>
              <a:rPr lang="da-DK" baseline="0" dirty="0" smtClean="0"/>
              <a:t>.)</a:t>
            </a:r>
            <a:endParaRPr lang="da-DK" dirty="0" smtClean="0"/>
          </a:p>
          <a:p>
            <a:r>
              <a:rPr lang="da-DK" dirty="0" smtClean="0"/>
              <a:t>Vestforbrænding	Joint </a:t>
            </a:r>
            <a:r>
              <a:rPr lang="da-DK" dirty="0" err="1" smtClean="0"/>
              <a:t>municipal</a:t>
            </a:r>
            <a:r>
              <a:rPr lang="da-DK" dirty="0" smtClean="0"/>
              <a:t> DH </a:t>
            </a:r>
            <a:r>
              <a:rPr lang="da-DK" dirty="0" err="1" smtClean="0"/>
              <a:t>company</a:t>
            </a:r>
            <a:r>
              <a:rPr lang="da-DK" baseline="0" dirty="0" smtClean="0"/>
              <a:t> (</a:t>
            </a:r>
            <a:r>
              <a:rPr lang="da-DK" baseline="0" dirty="0" err="1" smtClean="0"/>
              <a:t>waste</a:t>
            </a:r>
            <a:r>
              <a:rPr lang="da-DK" baseline="0" dirty="0" smtClean="0"/>
              <a:t> </a:t>
            </a:r>
            <a:r>
              <a:rPr lang="da-DK" baseline="0" dirty="0" err="1" smtClean="0"/>
              <a:t>incineration</a:t>
            </a:r>
            <a:r>
              <a:rPr lang="da-DK" baseline="0" dirty="0" smtClean="0"/>
              <a:t>)</a:t>
            </a:r>
          </a:p>
          <a:p>
            <a:endParaRPr lang="en-US" noProof="0" dirty="0" smtClean="0"/>
          </a:p>
          <a:p>
            <a:endParaRPr lang="en-US" noProof="0" dirty="0" smtClean="0"/>
          </a:p>
          <a:p>
            <a:r>
              <a:rPr lang="en-US" b="1" noProof="0" dirty="0" smtClean="0"/>
              <a:t>Total expected investment cost over the period</a:t>
            </a:r>
            <a:r>
              <a:rPr lang="en-US" b="1" baseline="0" noProof="0" dirty="0" smtClean="0"/>
              <a:t> 2011-2017:  approx. £ 44 million by Gladsaxe DH company</a:t>
            </a:r>
          </a:p>
          <a:p>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In new district heating areas approx. 75 % of total heat demand connected within 2 years</a:t>
            </a:r>
          </a:p>
          <a:p>
            <a:endParaRPr lang="en-US" noProof="0"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5</a:t>
            </a:fld>
            <a:endParaRPr lang="da-DK"/>
          </a:p>
        </p:txBody>
      </p:sp>
    </p:spTree>
    <p:extLst>
      <p:ext uri="{BB962C8B-B14F-4D97-AF65-F5344CB8AC3E}">
        <p14:creationId xmlns:p14="http://schemas.microsoft.com/office/powerpoint/2010/main" val="27213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sz="1200" b="0" u="none" baseline="0" dirty="0" smtClean="0"/>
              <a:t>Master Plan to subsequently be implemented through legal proposals to be approved by the Municipal Council.</a:t>
            </a:r>
          </a:p>
          <a:p>
            <a:endParaRPr lang="en-GB" sz="1200" b="0" u="none" baseline="0" dirty="0" smtClean="0"/>
          </a:p>
          <a:p>
            <a:r>
              <a:rPr lang="en-GB" sz="1200" b="0" u="none" baseline="0" dirty="0" smtClean="0"/>
              <a:t>Initial number of customers: 40 (large)</a:t>
            </a:r>
          </a:p>
          <a:p>
            <a:r>
              <a:rPr lang="en-GB" sz="1200" b="0" u="none" baseline="0" dirty="0" smtClean="0"/>
              <a:t>Extension into natural gas area: +400 (medium to large)</a:t>
            </a:r>
          </a:p>
          <a:p>
            <a:r>
              <a:rPr lang="en-GB" sz="1200" b="0" u="none" baseline="0" dirty="0" smtClean="0"/>
              <a:t>Extension to residential area (NG): +1,000 (small)</a:t>
            </a:r>
            <a:endParaRPr lang="en-GB" sz="1200" b="0" u="none" dirty="0" smtClean="0"/>
          </a:p>
          <a:p>
            <a:endParaRPr lang="da-DK"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6</a:t>
            </a:fld>
            <a:endParaRPr lang="da-DK"/>
          </a:p>
        </p:txBody>
      </p:sp>
    </p:spTree>
    <p:extLst>
      <p:ext uri="{BB962C8B-B14F-4D97-AF65-F5344CB8AC3E}">
        <p14:creationId xmlns:p14="http://schemas.microsoft.com/office/powerpoint/2010/main" val="412578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noProof="0" dirty="0" smtClean="0"/>
              <a:t>Physical</a:t>
            </a:r>
            <a:r>
              <a:rPr lang="en-US" sz="1200" baseline="0" noProof="0" dirty="0" smtClean="0"/>
              <a:t> planning</a:t>
            </a:r>
            <a:endParaRPr lang="en-US" sz="1200" noProof="0" dirty="0" smtClean="0"/>
          </a:p>
          <a:p>
            <a:endParaRPr lang="en-US" sz="1200" noProof="0" dirty="0" smtClean="0"/>
          </a:p>
          <a:p>
            <a:pPr marL="171450" indent="-171450">
              <a:buFont typeface="Arial" panose="020B0604020202020204" pitchFamily="34" charset="0"/>
              <a:buChar char="•"/>
            </a:pPr>
            <a:r>
              <a:rPr lang="en-US" sz="1200" noProof="0" dirty="0" smtClean="0"/>
              <a:t>Land use</a:t>
            </a:r>
          </a:p>
          <a:p>
            <a:pPr marL="171450" indent="-171450">
              <a:buFont typeface="Arial" panose="020B0604020202020204" pitchFamily="34" charset="0"/>
              <a:buChar char="•"/>
            </a:pPr>
            <a:r>
              <a:rPr lang="en-US" sz="1200" noProof="0" dirty="0" smtClean="0"/>
              <a:t>Development areas</a:t>
            </a:r>
          </a:p>
          <a:p>
            <a:pPr marL="171450" indent="-171450">
              <a:buFont typeface="Arial" panose="020B0604020202020204" pitchFamily="34" charset="0"/>
              <a:buChar char="•"/>
            </a:pPr>
            <a:r>
              <a:rPr lang="en-US" sz="1200" noProof="0" dirty="0" smtClean="0"/>
              <a:t>Infrastructure</a:t>
            </a:r>
          </a:p>
          <a:p>
            <a:pPr marL="171450" indent="-171450">
              <a:buFont typeface="Arial" panose="020B0604020202020204" pitchFamily="34" charset="0"/>
              <a:buChar char="•"/>
            </a:pPr>
            <a:r>
              <a:rPr lang="en-US" sz="1200" noProof="0" dirty="0" smtClean="0"/>
              <a:t>Nature protection</a:t>
            </a:r>
          </a:p>
          <a:p>
            <a:pPr marL="171450" indent="-171450">
              <a:buFont typeface="Arial" panose="020B0604020202020204" pitchFamily="34" charset="0"/>
              <a:buChar char="•"/>
            </a:pPr>
            <a:endParaRPr lang="en-US" sz="1200" noProof="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smtClean="0"/>
              <a:t>When</a:t>
            </a:r>
            <a:r>
              <a:rPr lang="en-US" baseline="0" noProof="0" dirty="0" smtClean="0"/>
              <a:t> planning the extension of the DH network to consider transformation of the City…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noProof="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Local development plan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Dense areas near the stations with high rise buildings up to 10 stores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Mix of housing and business, retail, public purposes, green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t>Infrastructure: traffic, water, heating, solar energy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smtClean="0"/>
          </a:p>
          <a:p>
            <a:pPr marL="171450" indent="-171450">
              <a:buFont typeface="Arial" panose="020B0604020202020204" pitchFamily="34" charset="0"/>
              <a:buChar char="•"/>
            </a:pPr>
            <a:endParaRPr lang="en-US" sz="1200" noProof="0" dirty="0" smtClean="0"/>
          </a:p>
          <a:p>
            <a:endParaRPr lang="en-US" noProof="0"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7</a:t>
            </a:fld>
            <a:endParaRPr lang="da-DK"/>
          </a:p>
        </p:txBody>
      </p:sp>
    </p:spTree>
    <p:extLst>
      <p:ext uri="{BB962C8B-B14F-4D97-AF65-F5344CB8AC3E}">
        <p14:creationId xmlns:p14="http://schemas.microsoft.com/office/powerpoint/2010/main" val="220460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20000"/>
          </a:bodyPr>
          <a:lstStyle/>
          <a:p>
            <a:r>
              <a:rPr lang="en-GB" sz="1200" b="0" u="none" dirty="0" smtClean="0"/>
              <a:t>Energy planning through</a:t>
            </a:r>
            <a:r>
              <a:rPr lang="en-GB" sz="1200" b="0" u="none" baseline="0" dirty="0" smtClean="0"/>
              <a:t> demand assessment based on area, building types, age and usage. Areas with highest energy intensity were further investigated…</a:t>
            </a:r>
          </a:p>
          <a:p>
            <a:endParaRPr lang="en-GB" sz="1200" b="0" u="none" baseline="0" dirty="0" smtClean="0"/>
          </a:p>
          <a:p>
            <a:r>
              <a:rPr lang="en-GB" sz="1200" b="0" u="none" baseline="0" dirty="0" smtClean="0"/>
              <a:t>DH environmentally friendly compared to fossil fuel options.</a:t>
            </a:r>
          </a:p>
          <a:p>
            <a:endParaRPr lang="en-GB" sz="1200" b="0" u="none" baseline="0" dirty="0" smtClean="0"/>
          </a:p>
          <a:p>
            <a:r>
              <a:rPr lang="en-GB" sz="1200" b="0" u="none" baseline="0" dirty="0" smtClean="0"/>
              <a:t>The challenge is to prepare a Master Plan for DH extension into areas approved for natural gas supply.</a:t>
            </a:r>
          </a:p>
          <a:p>
            <a:endParaRPr lang="en-GB" sz="1200" b="0" u="none" baseline="0" dirty="0" smtClean="0"/>
          </a:p>
          <a:p>
            <a:r>
              <a:rPr lang="en-GB" sz="1200" b="0" u="none" baseline="0" dirty="0" smtClean="0"/>
              <a:t>Important issues to be resolved:</a:t>
            </a:r>
          </a:p>
          <a:p>
            <a:pPr marL="171450" indent="-171450">
              <a:buFont typeface="Arial" panose="020B0604020202020204" pitchFamily="34" charset="0"/>
              <a:buChar char="•"/>
            </a:pPr>
            <a:r>
              <a:rPr lang="en-GB" sz="1200" b="0" u="none" baseline="0" dirty="0" smtClean="0"/>
              <a:t>Assessment of Master Plan – is it feasible – by whom (consultants and/or own staff)</a:t>
            </a:r>
          </a:p>
          <a:p>
            <a:pPr marL="171450" indent="-171450">
              <a:buFont typeface="Arial" panose="020B0604020202020204" pitchFamily="34" charset="0"/>
              <a:buChar char="•"/>
            </a:pPr>
            <a:r>
              <a:rPr lang="en-GB" sz="1200" b="0" u="none" baseline="0" dirty="0" smtClean="0"/>
              <a:t>What are future tariffs &amp; competitiveness vs other options?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smtClean="0"/>
              <a:t>Present case for political decision in Municipal Council – PPP or Public Enterprise?</a:t>
            </a:r>
          </a:p>
          <a:p>
            <a:pPr marL="171450" indent="-171450">
              <a:buFont typeface="Arial" panose="020B0604020202020204" pitchFamily="34" charset="0"/>
              <a:buChar char="•"/>
            </a:pPr>
            <a:r>
              <a:rPr lang="en-GB" sz="1200" b="0" u="none" baseline="0" dirty="0" smtClean="0"/>
              <a:t>Financing &amp; guarantees…</a:t>
            </a:r>
          </a:p>
          <a:p>
            <a:pPr marL="171450" indent="-171450">
              <a:buFont typeface="Arial" panose="020B0604020202020204" pitchFamily="34" charset="0"/>
              <a:buChar char="•"/>
            </a:pPr>
            <a:r>
              <a:rPr lang="en-GB" sz="1200" b="0" u="none" baseline="0" dirty="0" smtClean="0"/>
              <a:t>Organisation – outsource other implement by municipal organisation</a:t>
            </a:r>
          </a:p>
          <a:p>
            <a:pPr marL="171450" indent="-171450">
              <a:buFont typeface="Arial" panose="020B0604020202020204" pitchFamily="34" charset="0"/>
              <a:buChar char="•"/>
            </a:pPr>
            <a:r>
              <a:rPr lang="en-GB" sz="1200" b="0" u="none" baseline="0" dirty="0" smtClean="0"/>
              <a:t>Staffing – what requirements to the new organisation</a:t>
            </a:r>
          </a:p>
          <a:p>
            <a:endParaRPr lang="en-GB" sz="1200" b="1" u="sng" dirty="0" smtClean="0"/>
          </a:p>
          <a:p>
            <a:r>
              <a:rPr lang="en-US" noProof="0" dirty="0" smtClean="0"/>
              <a:t>Legal proposal</a:t>
            </a:r>
            <a:r>
              <a:rPr lang="en-US" baseline="0" noProof="0" dirty="0" smtClean="0"/>
              <a:t> includes:</a:t>
            </a:r>
          </a:p>
          <a:p>
            <a:endParaRPr lang="en-US" baseline="0" noProof="0" dirty="0" smtClean="0"/>
          </a:p>
          <a:p>
            <a:pPr marL="171450" indent="-171450">
              <a:buFont typeface="Arial" panose="020B0604020202020204" pitchFamily="34" charset="0"/>
              <a:buChar char="•"/>
            </a:pPr>
            <a:r>
              <a:rPr lang="en-US" baseline="0" noProof="0" dirty="0" smtClean="0"/>
              <a:t>Scope of proposal prepared by DH-company / Municipality in line with policy &amp; stakeholder considerations </a:t>
            </a:r>
            <a:br>
              <a:rPr lang="en-US" baseline="0" noProof="0" dirty="0" smtClean="0"/>
            </a:br>
            <a:r>
              <a:rPr lang="en-US" baseline="0" noProof="0" dirty="0" smtClean="0"/>
              <a:t>i.e. will the project require increase in DH charge for old customers…?</a:t>
            </a:r>
          </a:p>
          <a:p>
            <a:pPr marL="171450" indent="-171450">
              <a:buFont typeface="Arial" panose="020B0604020202020204" pitchFamily="34" charset="0"/>
              <a:buChar char="•"/>
            </a:pPr>
            <a:r>
              <a:rPr lang="en-US" baseline="0" noProof="0" dirty="0" smtClean="0"/>
              <a:t>Area covered &amp; building owners</a:t>
            </a:r>
          </a:p>
          <a:p>
            <a:pPr marL="171450" indent="-171450">
              <a:buFont typeface="Arial" panose="020B0604020202020204" pitchFamily="34" charset="0"/>
              <a:buChar char="•"/>
            </a:pPr>
            <a:r>
              <a:rPr lang="en-US" baseline="0" noProof="0" dirty="0" smtClean="0"/>
              <a:t>Energy consequences: natural gas, oil, DH and other fuels – before and after project</a:t>
            </a:r>
          </a:p>
          <a:p>
            <a:pPr marL="171450" indent="-171450">
              <a:buFont typeface="Arial" panose="020B0604020202020204" pitchFamily="34" charset="0"/>
              <a:buChar char="•"/>
            </a:pPr>
            <a:r>
              <a:rPr lang="en-US" baseline="0" noProof="0" dirty="0" smtClean="0"/>
              <a:t>Energy efficiency</a:t>
            </a:r>
          </a:p>
          <a:p>
            <a:pPr marL="171450" indent="-171450">
              <a:buFont typeface="Arial" panose="020B0604020202020204" pitchFamily="34" charset="0"/>
              <a:buChar char="•"/>
            </a:pPr>
            <a:r>
              <a:rPr lang="en-US" baseline="0" noProof="0" dirty="0" smtClean="0"/>
              <a:t>CO2 consequence</a:t>
            </a:r>
          </a:p>
          <a:p>
            <a:pPr marL="171450" indent="-171450">
              <a:buFont typeface="Arial" panose="020B0604020202020204" pitchFamily="34" charset="0"/>
              <a:buChar char="•"/>
            </a:pPr>
            <a:r>
              <a:rPr lang="en-US" baseline="0" noProof="0" dirty="0" smtClean="0"/>
              <a:t>Investment costs (DH, Consumers, Utilities, others)</a:t>
            </a:r>
          </a:p>
          <a:p>
            <a:pPr marL="171450" indent="-171450">
              <a:buFont typeface="Arial" panose="020B0604020202020204" pitchFamily="34" charset="0"/>
              <a:buChar char="•"/>
            </a:pPr>
            <a:endParaRPr lang="en-US" baseline="0" noProof="0" dirty="0" smtClean="0"/>
          </a:p>
          <a:p>
            <a:pPr marL="171450" indent="-171450">
              <a:buFont typeface="Arial" panose="020B0604020202020204" pitchFamily="34" charset="0"/>
              <a:buChar char="•"/>
            </a:pPr>
            <a:r>
              <a:rPr lang="en-US" baseline="0" noProof="0" dirty="0" smtClean="0"/>
              <a:t>Financial calculations (utility)</a:t>
            </a:r>
          </a:p>
          <a:p>
            <a:pPr marL="171450" indent="-171450">
              <a:buFont typeface="Arial" panose="020B0604020202020204" pitchFamily="34" charset="0"/>
              <a:buChar char="•"/>
            </a:pPr>
            <a:r>
              <a:rPr lang="en-US" baseline="0" noProof="0" dirty="0" smtClean="0"/>
              <a:t>Economic calculations </a:t>
            </a:r>
          </a:p>
          <a:p>
            <a:pPr marL="171450" indent="-171450">
              <a:buFont typeface="Arial" panose="020B0604020202020204" pitchFamily="34" charset="0"/>
              <a:buChar char="•"/>
            </a:pPr>
            <a:r>
              <a:rPr lang="en-US" baseline="0" noProof="0" dirty="0" smtClean="0"/>
              <a:t>Financial consequences for consumers: DH vs. Natural Gas</a:t>
            </a:r>
            <a:endParaRPr lang="en-US" noProof="0"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8</a:t>
            </a:fld>
            <a:endParaRPr lang="da-DK"/>
          </a:p>
        </p:txBody>
      </p:sp>
    </p:spTree>
    <p:extLst>
      <p:ext uri="{BB962C8B-B14F-4D97-AF65-F5344CB8AC3E}">
        <p14:creationId xmlns:p14="http://schemas.microsoft.com/office/powerpoint/2010/main" val="298564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None/>
            </a:pPr>
            <a:r>
              <a:rPr lang="en-GB" sz="1200" dirty="0" smtClean="0"/>
              <a:t>Approval of projects by District Councils must include:</a:t>
            </a:r>
          </a:p>
          <a:p>
            <a:pPr marL="914400" lvl="1" indent="-457200">
              <a:buFont typeface="Arial" panose="020B0604020202020204" pitchFamily="34" charset="0"/>
              <a:buChar char="•"/>
            </a:pPr>
            <a:r>
              <a:rPr lang="en-GB" sz="1200" dirty="0" smtClean="0"/>
              <a:t>Public hearing period of 4 weeks </a:t>
            </a:r>
            <a:br>
              <a:rPr lang="en-GB" sz="1200" dirty="0" smtClean="0"/>
            </a:br>
            <a:r>
              <a:rPr lang="en-GB" sz="1200" dirty="0" smtClean="0"/>
              <a:t>among concerned energy companies, municipalities and land owners </a:t>
            </a:r>
          </a:p>
          <a:p>
            <a:pPr marL="914400" lvl="1" indent="-457200">
              <a:buFont typeface="Arial" panose="020B0604020202020204" pitchFamily="34" charset="0"/>
              <a:buChar char="•"/>
            </a:pPr>
            <a:r>
              <a:rPr lang="en-GB" sz="1200" dirty="0" smtClean="0"/>
              <a:t>Approval by the District Council </a:t>
            </a:r>
            <a:br>
              <a:rPr lang="en-GB" sz="1200" dirty="0" smtClean="0"/>
            </a:br>
            <a:r>
              <a:rPr lang="en-GB" sz="1200" dirty="0" smtClean="0"/>
              <a:t>and taking into account any relevant comments provided during the hearing period</a:t>
            </a:r>
          </a:p>
          <a:p>
            <a:pPr marL="914400" lvl="1" indent="-457200">
              <a:buFont typeface="Arial" panose="020B0604020202020204" pitchFamily="34" charset="0"/>
              <a:buChar char="•"/>
            </a:pPr>
            <a:r>
              <a:rPr lang="en-GB" sz="1200" dirty="0" smtClean="0"/>
              <a:t>Energy Appeal Board treat complaint on decisions taken by the municipality</a:t>
            </a:r>
            <a:br>
              <a:rPr lang="en-GB" sz="1200" dirty="0" smtClean="0"/>
            </a:br>
            <a:r>
              <a:rPr lang="en-GB" sz="1200" dirty="0" smtClean="0"/>
              <a:t>a complaint shall be lodged not later than 4 weeks after the decision is announced</a:t>
            </a:r>
          </a:p>
          <a:p>
            <a:endParaRPr lang="da-DK" dirty="0"/>
          </a:p>
        </p:txBody>
      </p:sp>
      <p:sp>
        <p:nvSpPr>
          <p:cNvPr id="4" name="Pladsholder til sidehoved 3"/>
          <p:cNvSpPr>
            <a:spLocks noGrp="1"/>
          </p:cNvSpPr>
          <p:nvPr>
            <p:ph type="hdr" sz="quarter" idx="10"/>
          </p:nvPr>
        </p:nvSpPr>
        <p:spPr/>
        <p:txBody>
          <a:bodyPr/>
          <a:lstStyle/>
          <a:p>
            <a:r>
              <a:rPr lang="en-US" smtClean="0"/>
              <a:t>Heat Network Partnership  Session 2              Danish experience - the Gladsaxe Municipality Case</a:t>
            </a:r>
            <a:endParaRPr lang="da-DK"/>
          </a:p>
        </p:txBody>
      </p:sp>
      <p:sp>
        <p:nvSpPr>
          <p:cNvPr id="5" name="Pladsholder til slidenummer 4"/>
          <p:cNvSpPr>
            <a:spLocks noGrp="1"/>
          </p:cNvSpPr>
          <p:nvPr>
            <p:ph type="sldNum" sz="quarter" idx="11"/>
          </p:nvPr>
        </p:nvSpPr>
        <p:spPr/>
        <p:txBody>
          <a:bodyPr/>
          <a:lstStyle/>
          <a:p>
            <a:fld id="{8106C1B4-CE85-47DE-9D46-E581FC709BDE}" type="slidenum">
              <a:rPr lang="da-DK" smtClean="0"/>
              <a:pPr/>
              <a:t>9</a:t>
            </a:fld>
            <a:endParaRPr lang="da-DK"/>
          </a:p>
        </p:txBody>
      </p:sp>
    </p:spTree>
    <p:extLst>
      <p:ext uri="{BB962C8B-B14F-4D97-AF65-F5344CB8AC3E}">
        <p14:creationId xmlns:p14="http://schemas.microsoft.com/office/powerpoint/2010/main" val="27255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B2387-9536-43E5-9E74-7EF607E999B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4837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95F43-1B54-40B5-A744-C39F9A452A3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224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43829-1572-4AAB-801B-7F7464D1C1F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934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042988"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FAA09-78AA-47F1-8305-272C192B02F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01839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1E56CE-E2DF-43E7-93F0-10158007A53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071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1B7FC-9E87-4662-A2F4-E44439A5265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3356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0453BA-DCF4-408A-9DF9-BDDE757D3FE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4514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64A22-ED2C-4142-8074-DF6347BB463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291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75DF8-FCE6-4BBD-8416-E43D52EE7EC5}"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2931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5F9A8-69B8-4859-B4E4-11B10C562FA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877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24625" y="476250"/>
            <a:ext cx="1827213" cy="5649913"/>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042988" y="476250"/>
            <a:ext cx="5329237" cy="564991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4AAD50-F4EF-4B89-B43F-29056A5C475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13150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042988" y="476250"/>
            <a:ext cx="7308850" cy="941388"/>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1042988"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BBF41-139D-4FE5-9B0F-8561C05D159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500558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B2387-9536-43E5-9E74-7EF607E999B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70527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95F43-1B54-40B5-A744-C39F9A452A3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77146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43829-1572-4AAB-801B-7F7464D1C1F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0741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042988"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FAA09-78AA-47F1-8305-272C192B02F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51574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1E56CE-E2DF-43E7-93F0-10158007A53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522181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1B7FC-9E87-4662-A2F4-E44439A5265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3512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0453BA-DCF4-408A-9DF9-BDDE757D3FE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671159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64A22-ED2C-4142-8074-DF6347BB463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55357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75DF8-FCE6-4BBD-8416-E43D52EE7EC5}"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15333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5F9A8-69B8-4859-B4E4-11B10C562FA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149284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24625" y="476250"/>
            <a:ext cx="1827213" cy="5649913"/>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042988" y="476250"/>
            <a:ext cx="5329237" cy="564991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4AAD50-F4EF-4B89-B43F-29056A5C475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067407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042988" y="476250"/>
            <a:ext cx="7308850" cy="941388"/>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1042988"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BBF41-139D-4FE5-9B0F-8561C05D159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91526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990656" cy="1470025"/>
          </a:xfrm>
        </p:spPr>
        <p:txBody>
          <a:bodyPr/>
          <a:lstStyle>
            <a:lvl1pPr algn="ctr">
              <a:defRPr/>
            </a:lvl1p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683568" y="3188568"/>
            <a:ext cx="7992888" cy="1752600"/>
          </a:xfrm>
        </p:spPr>
        <p:txBody>
          <a:bodyPr/>
          <a:lstStyle>
            <a:lvl1pPr marL="0" indent="0" algn="ctr">
              <a:lnSpc>
                <a:spcPct val="10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687745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94486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lnSpc>
                <a:spcPts val="4400"/>
              </a:lnSpc>
              <a:defRPr sz="4000" b="1" cap="all"/>
            </a:lvl1p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typografi i masteren</a:t>
            </a:r>
          </a:p>
        </p:txBody>
      </p:sp>
      <p:sp>
        <p:nvSpPr>
          <p:cNvPr id="4" name="Pladsholder til dato 3"/>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4668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821432" y="1855365"/>
            <a:ext cx="4038600" cy="4525963"/>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853880" y="1855365"/>
            <a:ext cx="4038600" cy="4525963"/>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20801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806896" y="1862286"/>
            <a:ext cx="4040188" cy="63976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typografi i masteren</a:t>
            </a:r>
          </a:p>
        </p:txBody>
      </p:sp>
      <p:sp>
        <p:nvSpPr>
          <p:cNvPr id="4" name="Pladsholder til indhold 3"/>
          <p:cNvSpPr>
            <a:spLocks noGrp="1"/>
          </p:cNvSpPr>
          <p:nvPr>
            <p:ph sz="half" idx="2"/>
          </p:nvPr>
        </p:nvSpPr>
        <p:spPr>
          <a:xfrm>
            <a:off x="806896" y="2502048"/>
            <a:ext cx="4040188" cy="3951288"/>
          </a:xfrm>
        </p:spPr>
        <p:txBody>
          <a:bodyPr/>
          <a:lstStyle>
            <a:lvl1pPr marL="216000" indent="-216000">
              <a:lnSpc>
                <a:spcPct val="100000"/>
              </a:lnSpc>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994721" y="1862286"/>
            <a:ext cx="4041775" cy="63976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typografi i masteren</a:t>
            </a:r>
          </a:p>
        </p:txBody>
      </p:sp>
      <p:sp>
        <p:nvSpPr>
          <p:cNvPr id="6" name="Pladsholder til indhold 5"/>
          <p:cNvSpPr>
            <a:spLocks noGrp="1"/>
          </p:cNvSpPr>
          <p:nvPr>
            <p:ph sz="quarter" idx="4"/>
          </p:nvPr>
        </p:nvSpPr>
        <p:spPr>
          <a:xfrm>
            <a:off x="4994721" y="2502048"/>
            <a:ext cx="4041775" cy="3951288"/>
          </a:xfrm>
        </p:spPr>
        <p:txBody>
          <a:bodyPr/>
          <a:lstStyle>
            <a:lvl1pPr marL="216000" indent="-216000">
              <a:lnSpc>
                <a:spcPct val="100000"/>
              </a:lnSpc>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34909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dato 2"/>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81733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13581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lnSpc>
                <a:spcPct val="100000"/>
              </a:lnSpc>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5" name="Pladsholder til dato 4"/>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123624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lnSpc>
                <a:spcPct val="100000"/>
              </a:lnSpc>
              <a:defRPr sz="2000" b="1"/>
            </a:lvl1pPr>
          </a:lstStyle>
          <a:p>
            <a:r>
              <a:rPr lang="da-DK" dirty="0" smtClean="0"/>
              <a:t>Klik for at redigere titeltypografi i masteren</a:t>
            </a:r>
            <a:endParaRPr lang="da-DK" dirty="0"/>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5" name="Pladsholder til dato 4"/>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954340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lodret titel 2"/>
          <p:cNvSpPr>
            <a:spLocks noGrp="1"/>
          </p:cNvSpPr>
          <p:nvPr>
            <p:ph type="body" orient="vert" idx="1"/>
          </p:nvPr>
        </p:nvSpPr>
        <p:spPr/>
        <p:txBody>
          <a:bodyPr vert="eaVert"/>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428892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08720"/>
            <a:ext cx="2057400" cy="5217443"/>
          </a:xfrm>
        </p:spPr>
        <p:txBody>
          <a:bodyPr vert="eaVert"/>
          <a:lstStyle/>
          <a:p>
            <a:r>
              <a:rPr lang="da-DK" dirty="0" smtClean="0"/>
              <a:t>Klik for at redigere titeltypografi i masteren</a:t>
            </a:r>
            <a:endParaRPr lang="da-DK" dirty="0"/>
          </a:p>
        </p:txBody>
      </p:sp>
      <p:sp>
        <p:nvSpPr>
          <p:cNvPr id="3" name="Pladsholder til lodret titel 2"/>
          <p:cNvSpPr>
            <a:spLocks noGrp="1"/>
          </p:cNvSpPr>
          <p:nvPr>
            <p:ph type="body" orient="vert" idx="1"/>
          </p:nvPr>
        </p:nvSpPr>
        <p:spPr>
          <a:xfrm>
            <a:off x="457200" y="908720"/>
            <a:ext cx="6019800" cy="5217443"/>
          </a:xfrm>
        </p:spPr>
        <p:txBody>
          <a:bodyPr vert="eaVert"/>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198DF11D-33D0-4248-8773-487C8C02870A}" type="datetimeFigureOut">
              <a:rPr lang="da-DK" smtClean="0">
                <a:solidFill>
                  <a:prstClr val="black">
                    <a:tint val="75000"/>
                  </a:prstClr>
                </a:solidFill>
              </a:rPr>
              <a:pPr/>
              <a:t>04-09-2015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738141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B2387-9536-43E5-9E74-7EF607E999B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31444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95F43-1B54-40B5-A744-C39F9A452A3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1188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43829-1572-4AAB-801B-7F7464D1C1F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567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042988"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FAA09-78AA-47F1-8305-272C192B02F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916365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1E56CE-E2DF-43E7-93F0-10158007A53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47455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1B7FC-9E87-4662-A2F4-E44439A5265E}"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49813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0453BA-DCF4-408A-9DF9-BDDE757D3FE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54829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64A22-ED2C-4142-8074-DF6347BB463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71251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75DF8-FCE6-4BBD-8416-E43D52EE7EC5}"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71971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5F9A8-69B8-4859-B4E4-11B10C562FA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93402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24625" y="476250"/>
            <a:ext cx="1827213" cy="5649913"/>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042988" y="476250"/>
            <a:ext cx="5329237" cy="564991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4AAD50-F4EF-4B89-B43F-29056A5C4756}"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03654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042988" y="476250"/>
            <a:ext cx="7308850" cy="941388"/>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1042988"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73613" y="1989138"/>
            <a:ext cx="3578225" cy="41370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BBF41-139D-4FE5-9B0F-8561C05D159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0467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BA4EA4B-462F-4C37-99D5-1DF44B28E624}" type="datetimeFigureOut">
              <a:rPr lang="da-DK" smtClean="0"/>
              <a:pPr/>
              <a:t>04-09-2015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445F3F-3732-4742-B059-FC5298C8FFF2}"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4EA4B-462F-4C37-99D5-1DF44B28E624}" type="datetimeFigureOut">
              <a:rPr lang="da-DK" smtClean="0"/>
              <a:pPr/>
              <a:t>04-09-2015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45F3F-3732-4742-B059-FC5298C8FFF2}"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42988" y="476250"/>
            <a:ext cx="7308850"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3075" name="Rectangle 3"/>
          <p:cNvSpPr>
            <a:spLocks noGrp="1" noChangeArrowheads="1"/>
          </p:cNvSpPr>
          <p:nvPr>
            <p:ph type="body" idx="1"/>
          </p:nvPr>
        </p:nvSpPr>
        <p:spPr bwMode="auto">
          <a:xfrm>
            <a:off x="1042988" y="1989138"/>
            <a:ext cx="730885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1DB8466-FB35-42A2-BC92-98F49D745190}" type="slidenum">
              <a:rPr lang="da-DK">
                <a:solidFill>
                  <a:srgbClr val="000000"/>
                </a:solidFill>
              </a:rPr>
              <a:pPr fontAlgn="base">
                <a:spcBef>
                  <a:spcPct val="0"/>
                </a:spcBef>
                <a:spcAft>
                  <a:spcPct val="0"/>
                </a:spcAft>
                <a:defRPr/>
              </a:pPr>
              <a:t>‹nr.›</a:t>
            </a:fld>
            <a:endParaRPr lang="da-DK">
              <a:solidFill>
                <a:srgbClr val="000000"/>
              </a:solidFill>
            </a:endParaRPr>
          </a:p>
        </p:txBody>
      </p:sp>
    </p:spTree>
    <p:extLst>
      <p:ext uri="{BB962C8B-B14F-4D97-AF65-F5344CB8AC3E}">
        <p14:creationId xmlns:p14="http://schemas.microsoft.com/office/powerpoint/2010/main" val="3796208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42988" y="476250"/>
            <a:ext cx="7308850"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3075" name="Rectangle 3"/>
          <p:cNvSpPr>
            <a:spLocks noGrp="1" noChangeArrowheads="1"/>
          </p:cNvSpPr>
          <p:nvPr>
            <p:ph type="body" idx="1"/>
          </p:nvPr>
        </p:nvSpPr>
        <p:spPr bwMode="auto">
          <a:xfrm>
            <a:off x="1042988" y="1989138"/>
            <a:ext cx="730885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1DB8466-FB35-42A2-BC92-98F49D745190}" type="slidenum">
              <a:rPr lang="da-DK">
                <a:solidFill>
                  <a:srgbClr val="000000"/>
                </a:solidFill>
              </a:rPr>
              <a:pPr fontAlgn="base">
                <a:spcBef>
                  <a:spcPct val="0"/>
                </a:spcBef>
                <a:spcAft>
                  <a:spcPct val="0"/>
                </a:spcAft>
                <a:defRPr/>
              </a:pPr>
              <a:t>‹nr.›</a:t>
            </a:fld>
            <a:endParaRPr lang="da-DK">
              <a:solidFill>
                <a:srgbClr val="000000"/>
              </a:solidFill>
            </a:endParaRPr>
          </a:p>
        </p:txBody>
      </p:sp>
    </p:spTree>
    <p:extLst>
      <p:ext uri="{BB962C8B-B14F-4D97-AF65-F5344CB8AC3E}">
        <p14:creationId xmlns:p14="http://schemas.microsoft.com/office/powerpoint/2010/main" val="25772600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17240" y="557808"/>
            <a:ext cx="7355160" cy="1143000"/>
          </a:xfrm>
          <a:prstGeom prst="rect">
            <a:avLst/>
          </a:prstGeom>
        </p:spPr>
        <p:txBody>
          <a:bodyPr vert="horz" lIns="91440" tIns="45720" rIns="91440" bIns="45720" rtlCol="0" anchor="ctr">
            <a:normAutofit/>
          </a:body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827584" y="1855365"/>
            <a:ext cx="8064896" cy="4309939"/>
          </a:xfrm>
          <a:prstGeom prst="rect">
            <a:avLst/>
          </a:prstGeom>
        </p:spPr>
        <p:txBody>
          <a:bodyPr vert="horz" lIns="91440" tIns="45720" rIns="91440" bIns="45720" rtlCol="0">
            <a:normAutofit/>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DF11D-33D0-4248-8773-487C8C02870A}" type="datetimeFigureOut">
              <a:rPr lang="da-DK" smtClean="0">
                <a:solidFill>
                  <a:prstClr val="black">
                    <a:tint val="75000"/>
                  </a:prstClr>
                </a:solidFill>
              </a:rPr>
              <a:pPr/>
              <a:t>04-09-2015</a:t>
            </a:fld>
            <a:endParaRPr lang="da-DK" dirty="0">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5033C-D208-41F2-BEC5-7EF2CAC9CDFE}"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278508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ts val="4800"/>
        </a:lnSpc>
        <a:spcBef>
          <a:spcPct val="0"/>
        </a:spcBef>
        <a:buNone/>
        <a:defRPr sz="44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42988" y="476250"/>
            <a:ext cx="7308850"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3075" name="Rectangle 3"/>
          <p:cNvSpPr>
            <a:spLocks noGrp="1" noChangeArrowheads="1"/>
          </p:cNvSpPr>
          <p:nvPr>
            <p:ph type="body" idx="1"/>
          </p:nvPr>
        </p:nvSpPr>
        <p:spPr bwMode="auto">
          <a:xfrm>
            <a:off x="1042988" y="1989138"/>
            <a:ext cx="730885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1DB8466-FB35-42A2-BC92-98F49D745190}" type="slidenum">
              <a:rPr lang="da-DK">
                <a:solidFill>
                  <a:srgbClr val="000000"/>
                </a:solidFill>
              </a:rPr>
              <a:pPr fontAlgn="base">
                <a:spcBef>
                  <a:spcPct val="0"/>
                </a:spcBef>
                <a:spcAft>
                  <a:spcPct val="0"/>
                </a:spcAft>
                <a:defRPr/>
              </a:pPr>
              <a:t>‹nr.›</a:t>
            </a:fld>
            <a:endParaRPr lang="da-DK">
              <a:solidFill>
                <a:srgbClr val="000000"/>
              </a:solidFill>
            </a:endParaRPr>
          </a:p>
        </p:txBody>
      </p:sp>
    </p:spTree>
    <p:extLst>
      <p:ext uri="{BB962C8B-B14F-4D97-AF65-F5344CB8AC3E}">
        <p14:creationId xmlns:p14="http://schemas.microsoft.com/office/powerpoint/2010/main" val="2701930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11" name="Pladsholder til indhold 10" descr="logo.bmp"/>
          <p:cNvPicPr>
            <a:picLocks noGrp="1" noChangeAspect="1"/>
          </p:cNvPicPr>
          <p:nvPr>
            <p:ph idx="1"/>
          </p:nvPr>
        </p:nvPicPr>
        <p:blipFill>
          <a:blip r:embed="rId3" cstate="print"/>
          <a:stretch>
            <a:fillRect/>
          </a:stretch>
        </p:blipFill>
        <p:spPr>
          <a:xfrm>
            <a:off x="457200" y="2146184"/>
            <a:ext cx="8229600" cy="3433995"/>
          </a:xfrm>
        </p:spPr>
      </p:pic>
      <p:pic>
        <p:nvPicPr>
          <p:cNvPr id="2050" name="Picture 2"/>
          <p:cNvPicPr>
            <a:picLocks noChangeAspect="1" noChangeArrowheads="1"/>
          </p:cNvPicPr>
          <p:nvPr/>
        </p:nvPicPr>
        <p:blipFill>
          <a:blip r:embed="rId4" cstate="print"/>
          <a:srcRect l="28050" t="19195" r="21456" b="10669"/>
          <a:stretch>
            <a:fillRect/>
          </a:stretch>
        </p:blipFill>
        <p:spPr bwMode="auto">
          <a:xfrm>
            <a:off x="-180528" y="0"/>
            <a:ext cx="9324528" cy="6856004"/>
          </a:xfrm>
          <a:prstGeom prst="rect">
            <a:avLst/>
          </a:prstGeom>
          <a:noFill/>
          <a:ln w="9525">
            <a:noFill/>
            <a:miter lim="800000"/>
            <a:headEnd/>
            <a:tailEnd/>
          </a:ln>
        </p:spPr>
      </p:pic>
      <p:sp>
        <p:nvSpPr>
          <p:cNvPr id="7" name="Rectangle 2"/>
          <p:cNvSpPr txBox="1">
            <a:spLocks noChangeArrowheads="1"/>
          </p:cNvSpPr>
          <p:nvPr/>
        </p:nvSpPr>
        <p:spPr>
          <a:xfrm>
            <a:off x="683568" y="2698204"/>
            <a:ext cx="8640960" cy="2314972"/>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solidFill>
                  <a:schemeClr val="tx1"/>
                </a:solidFill>
                <a:effectLst/>
                <a:uLnTx/>
                <a:uFillTx/>
                <a:latin typeface="Verdana" pitchFamily="34" charset="0"/>
                <a:ea typeface="+mj-ea"/>
                <a:cs typeface="+mj-cs"/>
              </a:rPr>
              <a:t>Heat Network Partnership</a:t>
            </a:r>
            <a:r>
              <a:rPr kumimoji="0" lang="en-GB" sz="2600" b="0" i="0" u="none" strike="noStrike" kern="1200" cap="none" spc="0" normalizeH="0" noProof="0" dirty="0" smtClean="0">
                <a:ln>
                  <a:noFill/>
                </a:ln>
                <a:solidFill>
                  <a:schemeClr val="tx1"/>
                </a:solidFill>
                <a:effectLst/>
                <a:uLnTx/>
                <a:uFillTx/>
                <a:latin typeface="Verdana" pitchFamily="34" charset="0"/>
                <a:ea typeface="+mj-ea"/>
                <a:cs typeface="+mj-cs"/>
              </a:rPr>
              <a:t>  </a:t>
            </a:r>
            <a:br>
              <a:rPr kumimoji="0" lang="en-GB" sz="2600" b="0" i="0" u="none" strike="noStrike" kern="1200" cap="none" spc="0" normalizeH="0" noProof="0" dirty="0" smtClean="0">
                <a:ln>
                  <a:noFill/>
                </a:ln>
                <a:solidFill>
                  <a:schemeClr val="tx1"/>
                </a:solidFill>
                <a:effectLst/>
                <a:uLnTx/>
                <a:uFillTx/>
                <a:latin typeface="Verdana" pitchFamily="34" charset="0"/>
                <a:ea typeface="+mj-ea"/>
                <a:cs typeface="+mj-cs"/>
              </a:rPr>
            </a:br>
            <a:r>
              <a:rPr kumimoji="0" lang="en-GB" sz="2600" b="0" i="0" u="none" strike="noStrike" kern="1200" cap="none" spc="0" normalizeH="0" noProof="0" dirty="0" smtClean="0">
                <a:ln>
                  <a:noFill/>
                </a:ln>
                <a:solidFill>
                  <a:schemeClr val="tx1"/>
                </a:solidFill>
                <a:effectLst/>
                <a:uLnTx/>
                <a:uFillTx/>
                <a:latin typeface="Verdana" pitchFamily="34" charset="0"/>
                <a:ea typeface="+mj-ea"/>
                <a:cs typeface="+mj-cs"/>
              </a:rPr>
              <a:t>District Heating Strategy Support Workshop, Glasgow September 8</a:t>
            </a:r>
            <a:r>
              <a:rPr kumimoji="0" lang="en-GB" sz="2600" b="0" i="0" u="none" strike="noStrike" kern="1200" cap="none" spc="0" normalizeH="0" baseline="30000" noProof="0" dirty="0" smtClean="0">
                <a:ln>
                  <a:noFill/>
                </a:ln>
                <a:solidFill>
                  <a:schemeClr val="tx1"/>
                </a:solidFill>
                <a:effectLst/>
                <a:uLnTx/>
                <a:uFillTx/>
                <a:latin typeface="Verdana" pitchFamily="34" charset="0"/>
                <a:ea typeface="+mj-ea"/>
                <a:cs typeface="+mj-cs"/>
              </a:rPr>
              <a:t>th</a:t>
            </a:r>
            <a:r>
              <a:rPr kumimoji="0" lang="en-GB" sz="2600" b="0" i="0" u="none" strike="noStrike" kern="1200" cap="none" spc="0" normalizeH="0" noProof="0" dirty="0" smtClean="0">
                <a:ln>
                  <a:noFill/>
                </a:ln>
                <a:solidFill>
                  <a:schemeClr val="tx1"/>
                </a:solidFill>
                <a:effectLst/>
                <a:uLnTx/>
                <a:uFillTx/>
                <a:latin typeface="Verdana" pitchFamily="34" charset="0"/>
                <a:ea typeface="+mj-ea"/>
                <a:cs typeface="+mj-cs"/>
              </a:rPr>
              <a:t> 2015</a:t>
            </a:r>
            <a:r>
              <a:rPr kumimoji="0" lang="en-GB" sz="3200" b="0" i="0" u="none" strike="noStrike" kern="1200" cap="none" spc="0" normalizeH="0" baseline="0" noProof="0" dirty="0" smtClean="0">
                <a:ln>
                  <a:noFill/>
                </a:ln>
                <a:solidFill>
                  <a:schemeClr val="tx1"/>
                </a:solidFill>
                <a:effectLst/>
                <a:uLnTx/>
                <a:uFillTx/>
                <a:latin typeface="Verdana" pitchFamily="34" charset="0"/>
                <a:ea typeface="+mj-ea"/>
                <a:cs typeface="+mj-cs"/>
              </a:rPr>
              <a:t/>
            </a:r>
            <a:br>
              <a:rPr kumimoji="0" lang="en-GB" sz="3200" b="0" i="0" u="none" strike="noStrike" kern="1200" cap="none" spc="0" normalizeH="0" baseline="0" noProof="0" dirty="0" smtClean="0">
                <a:ln>
                  <a:noFill/>
                </a:ln>
                <a:solidFill>
                  <a:schemeClr val="tx1"/>
                </a:solidFill>
                <a:effectLst/>
                <a:uLnTx/>
                <a:uFillTx/>
                <a:latin typeface="Verdana" pitchFamily="34" charset="0"/>
                <a:ea typeface="+mj-ea"/>
                <a:cs typeface="+mj-cs"/>
              </a:rPr>
            </a:br>
            <a:endParaRPr kumimoji="0" lang="en-GB" sz="3200" b="0" i="0" u="none" strike="noStrike" kern="1200" cap="none" spc="0" normalizeH="0" baseline="0" noProof="0" dirty="0" smtClean="0">
              <a:ln>
                <a:noFill/>
              </a:ln>
              <a:solidFill>
                <a:schemeClr val="tx1"/>
              </a:solidFill>
              <a:effectLst/>
              <a:uLnTx/>
              <a:uFillTx/>
              <a:latin typeface="Verdana"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300" b="1" i="0" u="none" strike="noStrike" kern="1200" cap="none" spc="0" normalizeH="0" baseline="0" noProof="0" dirty="0" smtClean="0">
                <a:ln>
                  <a:noFill/>
                </a:ln>
                <a:solidFill>
                  <a:srgbClr val="FF0000"/>
                </a:solidFill>
                <a:effectLst/>
                <a:uLnTx/>
                <a:uFillTx/>
                <a:latin typeface="Verdana" pitchFamily="34" charset="0"/>
                <a:ea typeface="+mj-ea"/>
                <a:cs typeface="+mj-cs"/>
              </a:rPr>
              <a:t>Deployment</a:t>
            </a:r>
            <a:r>
              <a:rPr kumimoji="0" lang="en-GB" sz="3300" b="1" i="0" u="none" strike="noStrike" kern="1200" cap="none" spc="0" normalizeH="0" noProof="0" dirty="0" smtClean="0">
                <a:ln>
                  <a:noFill/>
                </a:ln>
                <a:solidFill>
                  <a:srgbClr val="FF0000"/>
                </a:solidFill>
                <a:effectLst/>
                <a:uLnTx/>
                <a:uFillTx/>
                <a:latin typeface="Verdana" pitchFamily="34" charset="0"/>
                <a:ea typeface="+mj-ea"/>
                <a:cs typeface="+mj-cs"/>
              </a:rPr>
              <a:t> of district heating on a large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300" b="1" i="0" u="none" strike="noStrike" kern="1200" cap="none" spc="0" normalizeH="0" noProof="0" dirty="0" smtClean="0">
                <a:ln>
                  <a:noFill/>
                </a:ln>
                <a:solidFill>
                  <a:srgbClr val="FF0000"/>
                </a:solidFill>
                <a:effectLst/>
                <a:uLnTx/>
                <a:uFillTx/>
                <a:latin typeface="Verdana" pitchFamily="34" charset="0"/>
                <a:ea typeface="+mj-ea"/>
                <a:cs typeface="+mj-cs"/>
              </a:rPr>
              <a:t>scale in </a:t>
            </a:r>
            <a:r>
              <a:rPr kumimoji="0" lang="en-GB" sz="3300" b="1" i="0" u="none" strike="noStrike" kern="1200" cap="none" spc="0" normalizeH="0" baseline="0" noProof="0" dirty="0" smtClean="0">
                <a:ln>
                  <a:noFill/>
                </a:ln>
                <a:solidFill>
                  <a:srgbClr val="FF0000"/>
                </a:solidFill>
                <a:effectLst/>
                <a:uLnTx/>
                <a:uFillTx/>
                <a:latin typeface="Verdana" pitchFamily="34" charset="0"/>
                <a:ea typeface="+mj-ea"/>
                <a:cs typeface="+mj-cs"/>
              </a:rPr>
              <a:t>Gladsaxe Municipality</a:t>
            </a:r>
            <a:endParaRPr kumimoji="0" lang="en-GB" sz="5200" b="0" i="0" u="none" strike="noStrike" kern="1200" cap="none" spc="0" normalizeH="0" baseline="0" noProof="0" dirty="0" smtClean="0">
              <a:ln>
                <a:noFill/>
              </a:ln>
              <a:solidFill>
                <a:srgbClr val="FF0000"/>
              </a:solidFill>
              <a:effectLst/>
              <a:uLnTx/>
              <a:uFillTx/>
              <a:latin typeface="Verdana" pitchFamily="34" charset="0"/>
              <a:ea typeface="+mj-ea"/>
              <a:cs typeface="+mj-cs"/>
            </a:endParaRPr>
          </a:p>
        </p:txBody>
      </p:sp>
      <p:sp>
        <p:nvSpPr>
          <p:cNvPr id="8" name="Rectangle 5"/>
          <p:cNvSpPr txBox="1">
            <a:spLocks noChangeArrowheads="1"/>
          </p:cNvSpPr>
          <p:nvPr/>
        </p:nvSpPr>
        <p:spPr>
          <a:xfrm>
            <a:off x="3476599" y="4925591"/>
            <a:ext cx="4263753" cy="14557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600" noProof="0" dirty="0" smtClean="0">
                <a:solidFill>
                  <a:srgbClr val="FF0000"/>
                </a:solidFill>
                <a:latin typeface="Verdana" pitchFamily="34" charset="0"/>
              </a:rPr>
              <a:t>Presentation by:</a:t>
            </a:r>
            <a:endParaRPr kumimoji="0" lang="en-GB" sz="1600" b="0" i="0" u="none" strike="noStrike" kern="1200" cap="none" spc="0" normalizeH="0" baseline="0" noProof="0" dirty="0" smtClean="0">
              <a:ln>
                <a:noFill/>
              </a:ln>
              <a:solidFill>
                <a:srgbClr val="FF0000"/>
              </a:solidFill>
              <a:effectLst/>
              <a:uLnTx/>
              <a:uFillTx/>
              <a:latin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1600" b="1" i="0" u="none" strike="noStrike" kern="1200" cap="none" spc="0" normalizeH="0" baseline="0" noProof="0" dirty="0" smtClean="0">
                <a:ln>
                  <a:noFill/>
                </a:ln>
                <a:solidFill>
                  <a:srgbClr val="FF0000"/>
                </a:solidFill>
                <a:effectLst/>
                <a:uLnTx/>
                <a:uFillTx/>
                <a:latin typeface="Verdana" pitchFamily="34" charset="0"/>
                <a:ea typeface="+mn-ea"/>
                <a:cs typeface="+mn-cs"/>
              </a:rPr>
              <a:t>Thomas Engell</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400" dirty="0" smtClean="0">
                <a:solidFill>
                  <a:srgbClr val="FF0000"/>
                </a:solidFill>
                <a:latin typeface="Verdana" pitchFamily="34" charset="0"/>
              </a:rPr>
              <a:t>Gladsaxe  Municipal District Heating</a:t>
            </a:r>
            <a:endParaRPr kumimoji="0" lang="en-GB" sz="1400" i="0" u="none" strike="noStrike" kern="1200" cap="none" spc="0" normalizeH="0" baseline="0" noProof="0" dirty="0" smtClean="0">
              <a:ln>
                <a:noFill/>
              </a:ln>
              <a:solidFill>
                <a:srgbClr val="FF0000"/>
              </a:solidFill>
              <a:effectLst/>
              <a:uLnTx/>
              <a:uFillTx/>
              <a:latin typeface="Verdana" pitchFamily="34" charset="0"/>
            </a:endParaRPr>
          </a:p>
        </p:txBody>
      </p:sp>
      <p:cxnSp>
        <p:nvCxnSpPr>
          <p:cNvPr id="9" name="Lige forbindelse 8"/>
          <p:cNvCxnSpPr/>
          <p:nvPr/>
        </p:nvCxnSpPr>
        <p:spPr>
          <a:xfrm>
            <a:off x="755576" y="3717032"/>
            <a:ext cx="756084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Billede 11" descr="logo.bmp"/>
          <p:cNvPicPr>
            <a:picLocks noChangeAspect="1"/>
          </p:cNvPicPr>
          <p:nvPr/>
        </p:nvPicPr>
        <p:blipFill>
          <a:blip r:embed="rId3" cstate="print">
            <a:clrChange>
              <a:clrFrom>
                <a:srgbClr val="FFFFFF"/>
              </a:clrFrom>
              <a:clrTo>
                <a:srgbClr val="FFFFFF">
                  <a:alpha val="0"/>
                </a:srgbClr>
              </a:clrTo>
            </a:clrChange>
          </a:blip>
          <a:srcRect r="463" b="41490"/>
          <a:stretch>
            <a:fillRect/>
          </a:stretch>
        </p:blipFill>
        <p:spPr>
          <a:xfrm>
            <a:off x="467544" y="764704"/>
            <a:ext cx="7632848" cy="1872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pic>
        <p:nvPicPr>
          <p:cNvPr id="7" name="Billede 6"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6660232" y="2"/>
            <a:ext cx="2270159" cy="556831"/>
          </a:xfrm>
          <a:prstGeom prst="rect">
            <a:avLst/>
          </a:prstGeom>
        </p:spPr>
      </p:pic>
      <p:cxnSp>
        <p:nvCxnSpPr>
          <p:cNvPr id="14" name="Lige forbindelse 13"/>
          <p:cNvCxnSpPr/>
          <p:nvPr/>
        </p:nvCxnSpPr>
        <p:spPr>
          <a:xfrm>
            <a:off x="512911" y="980728"/>
            <a:ext cx="80915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539552" y="332656"/>
            <a:ext cx="7633395" cy="1512887"/>
          </a:xfrm>
          <a:prstGeom prst="rect">
            <a:avLst/>
          </a:prstGeom>
          <a:noFill/>
          <a:ln w="9525">
            <a:noFill/>
            <a:miter lim="800000"/>
            <a:headEnd/>
            <a:tailEnd/>
          </a:ln>
          <a:effectLst/>
        </p:spPr>
        <p:txBody>
          <a:bodyPr anchor="ctr"/>
          <a:lstStyle/>
          <a:p>
            <a:pPr>
              <a:defRPr/>
            </a:pPr>
            <a:endParaRPr lang="en-GB" b="1" dirty="0" smtClean="0">
              <a:latin typeface="Verdana" pitchFamily="34" charset="0"/>
            </a:endParaRPr>
          </a:p>
          <a:p>
            <a:pPr>
              <a:defRPr/>
            </a:pPr>
            <a:r>
              <a:rPr lang="en-GB" sz="3200" kern="0" dirty="0">
                <a:solidFill>
                  <a:schemeClr val="tx2"/>
                </a:solidFill>
                <a:latin typeface="Verdana" pitchFamily="34" charset="0"/>
                <a:ea typeface="+mj-ea"/>
                <a:cs typeface="+mj-cs"/>
              </a:rPr>
              <a:t/>
            </a:r>
            <a:br>
              <a:rPr lang="en-GB" sz="3200" kern="0" dirty="0">
                <a:solidFill>
                  <a:schemeClr val="tx2"/>
                </a:solidFill>
                <a:latin typeface="Verdana" pitchFamily="34" charset="0"/>
                <a:ea typeface="+mj-ea"/>
                <a:cs typeface="+mj-cs"/>
              </a:rPr>
            </a:br>
            <a:r>
              <a:rPr lang="en-GB" sz="2000" b="1" kern="0" dirty="0" smtClean="0">
                <a:solidFill>
                  <a:schemeClr val="tx2"/>
                </a:solidFill>
                <a:latin typeface="Verdana" pitchFamily="34" charset="0"/>
                <a:ea typeface="+mj-ea"/>
                <a:cs typeface="+mj-cs"/>
              </a:rPr>
              <a:t/>
            </a:r>
            <a:br>
              <a:rPr lang="en-GB" sz="2000" b="1" kern="0" dirty="0" smtClean="0">
                <a:solidFill>
                  <a:schemeClr val="tx2"/>
                </a:solidFill>
                <a:latin typeface="Verdana" pitchFamily="34" charset="0"/>
                <a:ea typeface="+mj-ea"/>
                <a:cs typeface="+mj-cs"/>
              </a:rPr>
            </a:br>
            <a:endParaRPr lang="en-GB" sz="3600" kern="0" dirty="0">
              <a:solidFill>
                <a:schemeClr val="tx2"/>
              </a:solidFill>
              <a:latin typeface="Verdana" pitchFamily="34" charset="0"/>
              <a:ea typeface="+mj-ea"/>
              <a:cs typeface="+mj-cs"/>
            </a:endParaRPr>
          </a:p>
        </p:txBody>
      </p:sp>
      <p:sp>
        <p:nvSpPr>
          <p:cNvPr id="11" name="Titel 10"/>
          <p:cNvSpPr>
            <a:spLocks noGrp="1"/>
          </p:cNvSpPr>
          <p:nvPr>
            <p:ph type="title"/>
          </p:nvPr>
        </p:nvSpPr>
        <p:spPr>
          <a:xfrm>
            <a:off x="395536" y="274638"/>
            <a:ext cx="8229600" cy="1143000"/>
          </a:xfrm>
        </p:spPr>
        <p:txBody>
          <a:bodyPr>
            <a:normAutofit fontScale="90000"/>
          </a:bodyPr>
          <a:lstStyle/>
          <a:p>
            <a:pPr algn="l"/>
            <a:r>
              <a:rPr lang="en-GB" dirty="0" smtClean="0"/>
              <a:t>Approval of Projects (2)</a:t>
            </a:r>
            <a:br>
              <a:rPr lang="en-GB" dirty="0" smtClean="0"/>
            </a:br>
            <a:endParaRPr lang="en-GB" dirty="0"/>
          </a:p>
        </p:txBody>
      </p:sp>
      <p:sp>
        <p:nvSpPr>
          <p:cNvPr id="12" name="Pladsholder til indhold 11"/>
          <p:cNvSpPr>
            <a:spLocks noGrp="1"/>
          </p:cNvSpPr>
          <p:nvPr>
            <p:ph idx="1"/>
          </p:nvPr>
        </p:nvSpPr>
        <p:spPr>
          <a:xfrm>
            <a:off x="395536" y="1135285"/>
            <a:ext cx="8496944" cy="4453955"/>
          </a:xfrm>
          <a:solidFill>
            <a:srgbClr val="FFFFFF"/>
          </a:solidFill>
        </p:spPr>
        <p:txBody>
          <a:bodyPr>
            <a:normAutofit/>
          </a:bodyPr>
          <a:lstStyle/>
          <a:p>
            <a:pPr>
              <a:buNone/>
            </a:pPr>
            <a:r>
              <a:rPr lang="en-GB" sz="3000" dirty="0" smtClean="0"/>
              <a:t>Approval of projects by District Council:</a:t>
            </a:r>
          </a:p>
          <a:p>
            <a:pPr lvl="1"/>
            <a:r>
              <a:rPr lang="en-US" sz="2600" dirty="0" smtClean="0"/>
              <a:t>Consider input from public hearing process</a:t>
            </a:r>
          </a:p>
          <a:p>
            <a:pPr lvl="1"/>
            <a:r>
              <a:rPr lang="en-US" sz="2600" dirty="0" smtClean="0"/>
              <a:t>Define which area </a:t>
            </a:r>
            <a:r>
              <a:rPr lang="en-US" sz="2600" dirty="0"/>
              <a:t>covered </a:t>
            </a:r>
            <a:r>
              <a:rPr lang="en-US" sz="2600" dirty="0" smtClean="0"/>
              <a:t>/ </a:t>
            </a:r>
            <a:r>
              <a:rPr lang="en-US" sz="2600" dirty="0"/>
              <a:t>building owners</a:t>
            </a:r>
          </a:p>
          <a:p>
            <a:pPr lvl="1"/>
            <a:r>
              <a:rPr lang="en-US" sz="2600" dirty="0"/>
              <a:t>Energy </a:t>
            </a:r>
            <a:r>
              <a:rPr lang="en-US" sz="2600" dirty="0" smtClean="0"/>
              <a:t>consequences (before </a:t>
            </a:r>
            <a:r>
              <a:rPr lang="en-US" sz="2600" dirty="0"/>
              <a:t>and after </a:t>
            </a:r>
            <a:r>
              <a:rPr lang="en-US" sz="2600" dirty="0" smtClean="0"/>
              <a:t>project)</a:t>
            </a:r>
            <a:br>
              <a:rPr lang="en-US" sz="2600" dirty="0" smtClean="0"/>
            </a:br>
            <a:r>
              <a:rPr lang="en-US" sz="1800" dirty="0" smtClean="0"/>
              <a:t>(natural </a:t>
            </a:r>
            <a:r>
              <a:rPr lang="en-US" sz="1800" dirty="0"/>
              <a:t>gas, oil, DH and other </a:t>
            </a:r>
            <a:r>
              <a:rPr lang="en-US" sz="1800" dirty="0" smtClean="0"/>
              <a:t>fuels)</a:t>
            </a:r>
            <a:endParaRPr lang="en-US" sz="2600" dirty="0"/>
          </a:p>
          <a:p>
            <a:pPr lvl="1"/>
            <a:r>
              <a:rPr lang="en-US" sz="2600" dirty="0"/>
              <a:t>CO</a:t>
            </a:r>
            <a:r>
              <a:rPr lang="en-US" sz="2600" baseline="-25000" dirty="0"/>
              <a:t>2</a:t>
            </a:r>
            <a:r>
              <a:rPr lang="en-US" sz="2600" dirty="0"/>
              <a:t> </a:t>
            </a:r>
            <a:r>
              <a:rPr lang="en-US" sz="2600" dirty="0" smtClean="0"/>
              <a:t>consequence &amp; energy saving</a:t>
            </a:r>
            <a:endParaRPr lang="en-US" sz="2600" dirty="0"/>
          </a:p>
          <a:p>
            <a:pPr lvl="1"/>
            <a:r>
              <a:rPr lang="en-US" sz="2600" dirty="0"/>
              <a:t>Investment costs </a:t>
            </a:r>
            <a:r>
              <a:rPr lang="en-US" sz="1800" dirty="0"/>
              <a:t>(DH, Consumers, </a:t>
            </a:r>
            <a:r>
              <a:rPr lang="en-US" sz="1800" dirty="0" smtClean="0"/>
              <a:t>other Utilities</a:t>
            </a:r>
            <a:r>
              <a:rPr lang="en-US" sz="1800" dirty="0"/>
              <a:t>, </a:t>
            </a:r>
            <a:r>
              <a:rPr lang="en-US" sz="1800" dirty="0" smtClean="0"/>
              <a:t>etc.)</a:t>
            </a:r>
            <a:endParaRPr lang="en-US" sz="2600" dirty="0"/>
          </a:p>
          <a:p>
            <a:pPr lvl="1"/>
            <a:r>
              <a:rPr lang="en-GB" sz="2600" dirty="0" smtClean="0"/>
              <a:t>Commercial consideration </a:t>
            </a:r>
            <a:br>
              <a:rPr lang="en-GB" sz="2600" dirty="0" smtClean="0"/>
            </a:br>
            <a:r>
              <a:rPr lang="en-GB" sz="2600" dirty="0" smtClean="0"/>
              <a:t>&amp; change of DH tariff by consumer category</a:t>
            </a:r>
            <a:endParaRPr lang="en-GB" sz="2600" dirty="0"/>
          </a:p>
        </p:txBody>
      </p:sp>
    </p:spTree>
    <p:extLst>
      <p:ext uri="{BB962C8B-B14F-4D97-AF65-F5344CB8AC3E}">
        <p14:creationId xmlns:p14="http://schemas.microsoft.com/office/powerpoint/2010/main" val="112264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pic>
        <p:nvPicPr>
          <p:cNvPr id="7" name="Billede 6"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6660232" y="2"/>
            <a:ext cx="2270159" cy="556831"/>
          </a:xfrm>
          <a:prstGeom prst="rect">
            <a:avLst/>
          </a:prstGeom>
        </p:spPr>
      </p:pic>
      <p:cxnSp>
        <p:nvCxnSpPr>
          <p:cNvPr id="14" name="Lige forbindelse 13"/>
          <p:cNvCxnSpPr/>
          <p:nvPr/>
        </p:nvCxnSpPr>
        <p:spPr>
          <a:xfrm>
            <a:off x="512911" y="980728"/>
            <a:ext cx="80915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539552" y="332656"/>
            <a:ext cx="7633395" cy="1512887"/>
          </a:xfrm>
          <a:prstGeom prst="rect">
            <a:avLst/>
          </a:prstGeom>
          <a:noFill/>
          <a:ln w="9525">
            <a:noFill/>
            <a:miter lim="800000"/>
            <a:headEnd/>
            <a:tailEnd/>
          </a:ln>
          <a:effectLst/>
        </p:spPr>
        <p:txBody>
          <a:bodyPr anchor="ctr"/>
          <a:lstStyle/>
          <a:p>
            <a:pPr>
              <a:defRPr/>
            </a:pPr>
            <a:endParaRPr lang="en-GB" b="1" dirty="0" smtClean="0">
              <a:latin typeface="Verdana" pitchFamily="34" charset="0"/>
            </a:endParaRPr>
          </a:p>
          <a:p>
            <a:pPr>
              <a:defRPr/>
            </a:pPr>
            <a:r>
              <a:rPr lang="en-GB" sz="3200" kern="0" dirty="0">
                <a:solidFill>
                  <a:schemeClr val="tx2"/>
                </a:solidFill>
                <a:latin typeface="Verdana" pitchFamily="34" charset="0"/>
                <a:ea typeface="+mj-ea"/>
                <a:cs typeface="+mj-cs"/>
              </a:rPr>
              <a:t/>
            </a:r>
            <a:br>
              <a:rPr lang="en-GB" sz="3200" kern="0" dirty="0">
                <a:solidFill>
                  <a:schemeClr val="tx2"/>
                </a:solidFill>
                <a:latin typeface="Verdana" pitchFamily="34" charset="0"/>
                <a:ea typeface="+mj-ea"/>
                <a:cs typeface="+mj-cs"/>
              </a:rPr>
            </a:br>
            <a:r>
              <a:rPr lang="en-GB" sz="2000" b="1" kern="0" dirty="0" smtClean="0">
                <a:solidFill>
                  <a:schemeClr val="tx2"/>
                </a:solidFill>
                <a:latin typeface="Verdana" pitchFamily="34" charset="0"/>
                <a:ea typeface="+mj-ea"/>
                <a:cs typeface="+mj-cs"/>
              </a:rPr>
              <a:t/>
            </a:r>
            <a:br>
              <a:rPr lang="en-GB" sz="2000" b="1" kern="0" dirty="0" smtClean="0">
                <a:solidFill>
                  <a:schemeClr val="tx2"/>
                </a:solidFill>
                <a:latin typeface="Verdana" pitchFamily="34" charset="0"/>
                <a:ea typeface="+mj-ea"/>
                <a:cs typeface="+mj-cs"/>
              </a:rPr>
            </a:br>
            <a:endParaRPr lang="en-GB" sz="3600" kern="0" dirty="0">
              <a:solidFill>
                <a:schemeClr val="tx2"/>
              </a:solidFill>
              <a:latin typeface="Verdana" pitchFamily="34" charset="0"/>
              <a:ea typeface="+mj-ea"/>
              <a:cs typeface="+mj-cs"/>
            </a:endParaRPr>
          </a:p>
        </p:txBody>
      </p:sp>
      <p:sp>
        <p:nvSpPr>
          <p:cNvPr id="11" name="Titel 10"/>
          <p:cNvSpPr>
            <a:spLocks noGrp="1"/>
          </p:cNvSpPr>
          <p:nvPr>
            <p:ph type="title"/>
          </p:nvPr>
        </p:nvSpPr>
        <p:spPr>
          <a:xfrm>
            <a:off x="395536" y="274638"/>
            <a:ext cx="8229600" cy="1143000"/>
          </a:xfrm>
        </p:spPr>
        <p:txBody>
          <a:bodyPr>
            <a:normAutofit fontScale="90000"/>
          </a:bodyPr>
          <a:lstStyle/>
          <a:p>
            <a:pPr algn="l"/>
            <a:r>
              <a:rPr lang="en-GB" dirty="0" smtClean="0"/>
              <a:t>Competitiveness </a:t>
            </a:r>
            <a:br>
              <a:rPr lang="en-GB" dirty="0" smtClean="0"/>
            </a:br>
            <a:endParaRPr lang="en-GB" dirty="0"/>
          </a:p>
        </p:txBody>
      </p:sp>
      <p:pic>
        <p:nvPicPr>
          <p:cNvPr id="2" name="Billede 1"/>
          <p:cNvPicPr>
            <a:picLocks noChangeAspect="1"/>
          </p:cNvPicPr>
          <p:nvPr/>
        </p:nvPicPr>
        <p:blipFill>
          <a:blip r:embed="rId5"/>
          <a:stretch>
            <a:fillRect/>
          </a:stretch>
        </p:blipFill>
        <p:spPr>
          <a:xfrm>
            <a:off x="290044" y="1395586"/>
            <a:ext cx="8674444" cy="3739515"/>
          </a:xfrm>
          <a:prstGeom prst="rect">
            <a:avLst/>
          </a:prstGeom>
        </p:spPr>
      </p:pic>
      <p:sp>
        <p:nvSpPr>
          <p:cNvPr id="10" name="Tekstboks 2"/>
          <p:cNvSpPr txBox="1"/>
          <p:nvPr/>
        </p:nvSpPr>
        <p:spPr>
          <a:xfrm>
            <a:off x="2411760" y="1454819"/>
            <a:ext cx="4943378" cy="7905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dirty="0" smtClean="0">
                <a:ln>
                  <a:noFill/>
                </a:ln>
                <a:solidFill>
                  <a:sysClr val="windowText" lastClr="000000"/>
                </a:solidFill>
                <a:effectLst/>
                <a:uLnTx/>
                <a:uFillTx/>
                <a:latin typeface="Calibri" panose="020F0502020204030204"/>
                <a:ea typeface="+mn-ea"/>
                <a:cs typeface="+mn-cs"/>
              </a:rPr>
              <a:t>Local utility - Natural Gas prices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6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817240" y="557808"/>
            <a:ext cx="7355160" cy="1143000"/>
          </a:xfrm>
        </p:spPr>
        <p:txBody>
          <a:bodyPr>
            <a:normAutofit/>
          </a:bodyPr>
          <a:lstStyle/>
          <a:p>
            <a:pPr algn="l"/>
            <a:r>
              <a:rPr lang="en-GB" sz="3600" b="1" dirty="0" smtClean="0"/>
              <a:t>Does it work? </a:t>
            </a:r>
            <a:endParaRPr lang="en-GB" sz="3600" b="1" i="1" dirty="0"/>
          </a:p>
        </p:txBody>
      </p:sp>
      <p:graphicFrame>
        <p:nvGraphicFramePr>
          <p:cNvPr id="8" name="Diagram 7"/>
          <p:cNvGraphicFramePr>
            <a:graphicFrameLocks/>
          </p:cNvGraphicFramePr>
          <p:nvPr>
            <p:extLst/>
          </p:nvPr>
        </p:nvGraphicFramePr>
        <p:xfrm>
          <a:off x="359532" y="1448780"/>
          <a:ext cx="7344816" cy="4645868"/>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e 8"/>
          <p:cNvSpPr/>
          <p:nvPr/>
        </p:nvSpPr>
        <p:spPr>
          <a:xfrm>
            <a:off x="6768244" y="1016732"/>
            <a:ext cx="1944216" cy="165618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GB" sz="2200" b="1" dirty="0" smtClean="0">
                <a:solidFill>
                  <a:srgbClr val="FFFFFF"/>
                </a:solidFill>
              </a:rPr>
              <a:t>22 % less </a:t>
            </a:r>
          </a:p>
          <a:p>
            <a:pPr algn="ctr" fontAlgn="base">
              <a:spcBef>
                <a:spcPct val="0"/>
              </a:spcBef>
              <a:spcAft>
                <a:spcPct val="0"/>
              </a:spcAft>
            </a:pPr>
            <a:r>
              <a:rPr lang="en-GB" sz="2200" b="1" dirty="0" smtClean="0">
                <a:solidFill>
                  <a:srgbClr val="FFFFFF"/>
                </a:solidFill>
              </a:rPr>
              <a:t>CO</a:t>
            </a:r>
            <a:r>
              <a:rPr lang="en-GB" sz="2200" b="1" baseline="-25000" dirty="0" smtClean="0">
                <a:solidFill>
                  <a:srgbClr val="FFFFFF"/>
                </a:solidFill>
              </a:rPr>
              <a:t>2</a:t>
            </a:r>
            <a:r>
              <a:rPr lang="en-GB" sz="2200" b="1" dirty="0" smtClean="0">
                <a:solidFill>
                  <a:srgbClr val="FFFFFF"/>
                </a:solidFill>
              </a:rPr>
              <a:t> in six years</a:t>
            </a:r>
            <a:endParaRPr lang="da-DK" sz="2200" dirty="0">
              <a:solidFill>
                <a:srgbClr val="FFFFFF"/>
              </a:solidFill>
            </a:endParaRPr>
          </a:p>
        </p:txBody>
      </p:sp>
      <p:sp>
        <p:nvSpPr>
          <p:cNvPr id="10" name="Tekstboks 7"/>
          <p:cNvSpPr txBox="1"/>
          <p:nvPr/>
        </p:nvSpPr>
        <p:spPr>
          <a:xfrm>
            <a:off x="6156176" y="4653136"/>
            <a:ext cx="2736304" cy="1384995"/>
          </a:xfrm>
          <a:prstGeom prst="rect">
            <a:avLst/>
          </a:prstGeom>
          <a:noFill/>
        </p:spPr>
        <p:txBody>
          <a:bodyPr wrap="square" rtlCol="0">
            <a:spAutoFit/>
          </a:bodyPr>
          <a:lstStyle/>
          <a:p>
            <a:pPr fontAlgn="base">
              <a:spcBef>
                <a:spcPct val="0"/>
              </a:spcBef>
              <a:spcAft>
                <a:spcPct val="0"/>
              </a:spcAft>
            </a:pPr>
            <a:r>
              <a:rPr lang="en-US" sz="1400" i="1" dirty="0" smtClean="0">
                <a:solidFill>
                  <a:srgbClr val="000000"/>
                </a:solidFill>
              </a:rPr>
              <a:t>Note 2013: </a:t>
            </a:r>
          </a:p>
          <a:p>
            <a:pPr fontAlgn="base">
              <a:spcBef>
                <a:spcPct val="0"/>
              </a:spcBef>
              <a:spcAft>
                <a:spcPct val="0"/>
              </a:spcAft>
            </a:pPr>
            <a:r>
              <a:rPr lang="en-US" sz="1400" i="1" dirty="0" smtClean="0">
                <a:solidFill>
                  <a:srgbClr val="000000"/>
                </a:solidFill>
              </a:rPr>
              <a:t>An increased contribution from coal-fired plants. Caused the share of coal in one kWh of electricity to rise from 27 % in 2012, to 38 % in 2013.</a:t>
            </a:r>
            <a:endParaRPr lang="da-DK" sz="1600" i="1" dirty="0">
              <a:solidFill>
                <a:srgbClr val="000000"/>
              </a:solidFill>
            </a:endParaRPr>
          </a:p>
        </p:txBody>
      </p:sp>
      <p:sp>
        <p:nvSpPr>
          <p:cNvPr id="11" name="Tekstfelt 10"/>
          <p:cNvSpPr txBox="1"/>
          <p:nvPr/>
        </p:nvSpPr>
        <p:spPr>
          <a:xfrm>
            <a:off x="683568" y="1690935"/>
            <a:ext cx="1296144" cy="338554"/>
          </a:xfrm>
          <a:prstGeom prst="rect">
            <a:avLst/>
          </a:prstGeom>
          <a:noFill/>
        </p:spPr>
        <p:txBody>
          <a:bodyPr wrap="square" rtlCol="0">
            <a:spAutoFit/>
          </a:bodyPr>
          <a:lstStyle/>
          <a:p>
            <a:pPr fontAlgn="base">
              <a:spcBef>
                <a:spcPct val="0"/>
              </a:spcBef>
              <a:spcAft>
                <a:spcPct val="0"/>
              </a:spcAft>
            </a:pPr>
            <a:r>
              <a:rPr lang="da-DK" sz="1600" i="1" dirty="0" smtClean="0">
                <a:solidFill>
                  <a:srgbClr val="000000"/>
                </a:solidFill>
              </a:rPr>
              <a:t>Tonnes</a:t>
            </a:r>
            <a:r>
              <a:rPr lang="da-DK" sz="1600" dirty="0" smtClean="0">
                <a:solidFill>
                  <a:srgbClr val="000000"/>
                </a:solidFill>
              </a:rPr>
              <a:t> CO</a:t>
            </a:r>
            <a:r>
              <a:rPr lang="da-DK" sz="1200" baseline="-25000" dirty="0" smtClean="0">
                <a:solidFill>
                  <a:srgbClr val="000000"/>
                </a:solidFill>
              </a:rPr>
              <a:t>2</a:t>
            </a:r>
            <a:endParaRPr lang="da-DK" sz="1600" baseline="-25000" dirty="0">
              <a:solidFill>
                <a:srgbClr val="000000"/>
              </a:solidFill>
            </a:endParaRPr>
          </a:p>
        </p:txBody>
      </p:sp>
    </p:spTree>
    <p:extLst>
      <p:ext uri="{BB962C8B-B14F-4D97-AF65-F5344CB8AC3E}">
        <p14:creationId xmlns:p14="http://schemas.microsoft.com/office/powerpoint/2010/main" val="13413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Pladsholder til indhold 2"/>
          <p:cNvSpPr>
            <a:spLocks noGrp="1"/>
          </p:cNvSpPr>
          <p:nvPr>
            <p:ph idx="1"/>
          </p:nvPr>
        </p:nvSpPr>
        <p:spPr/>
        <p:txBody>
          <a:bodyPr/>
          <a:lstStyle/>
          <a:p>
            <a:endParaRPr lang="en-GB" dirty="0"/>
          </a:p>
        </p:txBody>
      </p:sp>
      <p:pic>
        <p:nvPicPr>
          <p:cNvPr id="4" name="Billede 3" descr="baggrund 1.bmp"/>
          <p:cNvPicPr>
            <a:picLocks noChangeAspect="1"/>
          </p:cNvPicPr>
          <p:nvPr/>
        </p:nvPicPr>
        <p:blipFill>
          <a:blip r:embed="rId3" cstate="print"/>
          <a:stretch>
            <a:fillRect/>
          </a:stretch>
        </p:blipFill>
        <p:spPr>
          <a:xfrm>
            <a:off x="0" y="0"/>
            <a:ext cx="9144000" cy="6597352"/>
          </a:xfrm>
          <a:prstGeom prst="rect">
            <a:avLst/>
          </a:prstGeom>
          <a:noFill/>
          <a:ln>
            <a:noFill/>
          </a:ln>
        </p:spPr>
      </p:pic>
      <p:pic>
        <p:nvPicPr>
          <p:cNvPr id="5" name="Billede 4"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683568" y="5805264"/>
            <a:ext cx="3347864" cy="821174"/>
          </a:xfrm>
          <a:prstGeom prst="rect">
            <a:avLst/>
          </a:prstGeom>
        </p:spPr>
      </p:pic>
      <p:sp>
        <p:nvSpPr>
          <p:cNvPr id="6" name="Rectangle 2"/>
          <p:cNvSpPr txBox="1">
            <a:spLocks noChangeArrowheads="1"/>
          </p:cNvSpPr>
          <p:nvPr/>
        </p:nvSpPr>
        <p:spPr bwMode="auto">
          <a:xfrm>
            <a:off x="1043608" y="332656"/>
            <a:ext cx="7345363" cy="1512887"/>
          </a:xfrm>
          <a:prstGeom prst="rect">
            <a:avLst/>
          </a:prstGeom>
          <a:noFill/>
          <a:ln w="9525">
            <a:noFill/>
            <a:miter lim="800000"/>
            <a:headEnd/>
            <a:tailEnd/>
          </a:ln>
          <a:effectLst/>
        </p:spPr>
        <p:txBody>
          <a:bodyPr anchor="ctr"/>
          <a:lstStyle/>
          <a:p>
            <a:pPr>
              <a:defRPr/>
            </a:pPr>
            <a:r>
              <a:rPr lang="en-GB" sz="2400" b="1" dirty="0" smtClean="0">
                <a:latin typeface="Verdana" pitchFamily="34" charset="0"/>
              </a:rPr>
              <a:t>End of presentation</a:t>
            </a:r>
            <a:r>
              <a:rPr lang="en-GB" b="1" dirty="0" smtClean="0">
                <a:latin typeface="Verdana" pitchFamily="34" charset="0"/>
              </a:rPr>
              <a:t> </a:t>
            </a:r>
            <a:r>
              <a:rPr lang="en-GB" sz="3200" kern="0" dirty="0">
                <a:solidFill>
                  <a:schemeClr val="tx2"/>
                </a:solidFill>
                <a:latin typeface="Verdana" pitchFamily="34" charset="0"/>
                <a:ea typeface="+mj-ea"/>
                <a:cs typeface="+mj-cs"/>
              </a:rPr>
              <a:t/>
            </a:r>
            <a:br>
              <a:rPr lang="en-GB" sz="3200" kern="0" dirty="0">
                <a:solidFill>
                  <a:schemeClr val="tx2"/>
                </a:solidFill>
                <a:latin typeface="Verdana" pitchFamily="34" charset="0"/>
                <a:ea typeface="+mj-ea"/>
                <a:cs typeface="+mj-cs"/>
              </a:rPr>
            </a:br>
            <a:r>
              <a:rPr lang="en-GB" sz="2000" b="1" kern="0" dirty="0" smtClean="0">
                <a:solidFill>
                  <a:schemeClr val="tx2"/>
                </a:solidFill>
                <a:latin typeface="Verdana" pitchFamily="34" charset="0"/>
                <a:ea typeface="+mj-ea"/>
                <a:cs typeface="+mj-cs"/>
              </a:rPr>
              <a:t/>
            </a:r>
            <a:br>
              <a:rPr lang="en-GB" sz="2000" b="1" kern="0" dirty="0" smtClean="0">
                <a:solidFill>
                  <a:schemeClr val="tx2"/>
                </a:solidFill>
                <a:latin typeface="Verdana" pitchFamily="34" charset="0"/>
                <a:ea typeface="+mj-ea"/>
                <a:cs typeface="+mj-cs"/>
              </a:rPr>
            </a:br>
            <a:endParaRPr lang="en-GB" sz="3600" kern="0" dirty="0">
              <a:solidFill>
                <a:schemeClr val="tx2"/>
              </a:solidFill>
              <a:latin typeface="Verdana" pitchFamily="34" charset="0"/>
              <a:ea typeface="+mj-ea"/>
              <a:cs typeface="+mj-cs"/>
            </a:endParaRPr>
          </a:p>
        </p:txBody>
      </p:sp>
      <p:cxnSp>
        <p:nvCxnSpPr>
          <p:cNvPr id="7" name="Lige forbindelse 6"/>
          <p:cNvCxnSpPr/>
          <p:nvPr/>
        </p:nvCxnSpPr>
        <p:spPr>
          <a:xfrm>
            <a:off x="1115616" y="980728"/>
            <a:ext cx="7083425" cy="15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Undertitel 2"/>
          <p:cNvSpPr txBox="1">
            <a:spLocks/>
          </p:cNvSpPr>
          <p:nvPr/>
        </p:nvSpPr>
        <p:spPr>
          <a:xfrm>
            <a:off x="1259632" y="1268760"/>
            <a:ext cx="3600400" cy="4564125"/>
          </a:xfrm>
          <a:prstGeom prst="rect">
            <a:avLst/>
          </a:prstGeom>
        </p:spPr>
        <p:txBody>
          <a:bodyPr vert="horz" wrap="square" lIns="72000" tIns="45720" rIns="108000" bIns="45720" spcCol="360000" rtlCol="0">
            <a:normAutofit fontScale="70000" lnSpcReduction="20000"/>
          </a:bodyPr>
          <a:lstStyle/>
          <a:p>
            <a:endParaRPr lang="en-GB" sz="5600" b="0" dirty="0" smtClean="0">
              <a:latin typeface="+mj-lt"/>
            </a:endParaRPr>
          </a:p>
          <a:p>
            <a:r>
              <a:rPr lang="en-GB" sz="5600" dirty="0" smtClean="0">
                <a:latin typeface="+mj-lt"/>
              </a:rPr>
              <a:t>Thank you for your attention !</a:t>
            </a:r>
          </a:p>
          <a:p>
            <a:r>
              <a:rPr lang="en-GB" sz="5600" b="0" dirty="0" smtClean="0">
                <a:latin typeface="+mj-lt"/>
              </a:rPr>
              <a:t>Any questions?</a:t>
            </a:r>
          </a:p>
          <a:p>
            <a:endParaRPr lang="en-GB" sz="5600" b="0" dirty="0" smtClean="0">
              <a:latin typeface="Verdana" pitchFamily="34" charset="0"/>
            </a:endParaRPr>
          </a:p>
          <a:p>
            <a:endParaRPr lang="en-GB" sz="5600" b="0" dirty="0" smtClean="0">
              <a:latin typeface="Verdana" pitchFamily="34" charset="0"/>
            </a:endParaRPr>
          </a:p>
          <a:p>
            <a:r>
              <a:rPr lang="en-GB" sz="2300" b="1" dirty="0" smtClean="0">
                <a:latin typeface="+mj-lt"/>
              </a:rPr>
              <a:t>Head of planning</a:t>
            </a:r>
          </a:p>
          <a:p>
            <a:r>
              <a:rPr lang="en-GB" sz="2300" b="1" dirty="0" smtClean="0">
                <a:latin typeface="+mj-lt"/>
              </a:rPr>
              <a:t>Thomas Engell</a:t>
            </a:r>
          </a:p>
          <a:p>
            <a:r>
              <a:rPr lang="en-GB" sz="2300" b="1" dirty="0" smtClean="0">
                <a:latin typeface="+mj-lt"/>
              </a:rPr>
              <a:t>thoeng@gladsaxe.dk</a:t>
            </a:r>
            <a:r>
              <a:rPr lang="en-GB" sz="5200" noProof="0" dirty="0" smtClean="0"/>
              <a:t> </a:t>
            </a:r>
            <a:r>
              <a:rPr kumimoji="0" lang="en-GB" sz="52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66562" name="Picture 2" descr="T:\Tmffa\Fjernvarme\Administration\Kommunikation\Hjemmeside-Billeder\Billeder\Børn leger på rør 1.jpg"/>
          <p:cNvPicPr>
            <a:picLocks noChangeAspect="1" noChangeArrowheads="1"/>
          </p:cNvPicPr>
          <p:nvPr/>
        </p:nvPicPr>
        <p:blipFill>
          <a:blip r:embed="rId5" cstate="print"/>
          <a:srcRect/>
          <a:stretch>
            <a:fillRect/>
          </a:stretch>
        </p:blipFill>
        <p:spPr bwMode="auto">
          <a:xfrm>
            <a:off x="5292080" y="1268760"/>
            <a:ext cx="2736304" cy="45019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3775" y="763588"/>
            <a:ext cx="7308850" cy="941387"/>
          </a:xfrm>
        </p:spPr>
        <p:txBody>
          <a:bodyPr/>
          <a:lstStyle/>
          <a:p>
            <a:r>
              <a:rPr lang="en-US" dirty="0" smtClean="0">
                <a:solidFill>
                  <a:srgbClr val="000000"/>
                </a:solidFill>
                <a:cs typeface="Arial" charset="0"/>
                <a:sym typeface="Arial" charset="0"/>
              </a:rPr>
              <a:t>Gladsaxe </a:t>
            </a:r>
            <a:br>
              <a:rPr lang="en-US" dirty="0" smtClean="0">
                <a:solidFill>
                  <a:srgbClr val="000000"/>
                </a:solidFill>
                <a:cs typeface="Arial" charset="0"/>
                <a:sym typeface="Arial" charset="0"/>
              </a:rPr>
            </a:br>
            <a:r>
              <a:rPr lang="en-US" dirty="0" smtClean="0">
                <a:solidFill>
                  <a:srgbClr val="000000"/>
                </a:solidFill>
                <a:cs typeface="Arial" charset="0"/>
                <a:sym typeface="Arial" charset="0"/>
              </a:rPr>
              <a:t>- a Suburb of Copenhagen</a:t>
            </a:r>
          </a:p>
        </p:txBody>
      </p:sp>
      <p:pic>
        <p:nvPicPr>
          <p:cNvPr id="6147" name="Picture 7" descr="AMT-KORT"/>
          <p:cNvPicPr>
            <a:picLocks noChangeAspect="1" noChangeArrowheads="1"/>
          </p:cNvPicPr>
          <p:nvPr/>
        </p:nvPicPr>
        <p:blipFill>
          <a:blip r:embed="rId3" cstate="print"/>
          <a:srcRect t="1587"/>
          <a:stretch>
            <a:fillRect/>
          </a:stretch>
        </p:blipFill>
        <p:spPr bwMode="auto">
          <a:xfrm>
            <a:off x="4425950" y="1968500"/>
            <a:ext cx="3848100" cy="3976688"/>
          </a:xfrm>
          <a:prstGeom prst="rect">
            <a:avLst/>
          </a:prstGeom>
          <a:ln>
            <a:noFill/>
          </a:ln>
          <a:effectLst>
            <a:outerShdw blurRad="292100" dist="139700" dir="2700000" algn="tl" rotWithShape="0">
              <a:srgbClr val="333333">
                <a:alpha val="65000"/>
              </a:srgbClr>
            </a:outerShdw>
          </a:effectLst>
        </p:spPr>
      </p:pic>
      <p:sp>
        <p:nvSpPr>
          <p:cNvPr id="6148" name="Line 10"/>
          <p:cNvSpPr>
            <a:spLocks noChangeShapeType="1"/>
          </p:cNvSpPr>
          <p:nvPr/>
        </p:nvSpPr>
        <p:spPr bwMode="auto">
          <a:xfrm flipH="1">
            <a:off x="6660232" y="3429000"/>
            <a:ext cx="1728192" cy="28803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endParaRPr>
          </a:p>
        </p:txBody>
      </p:sp>
      <p:sp>
        <p:nvSpPr>
          <p:cNvPr id="6149" name="Rektangel 4"/>
          <p:cNvSpPr>
            <a:spLocks noChangeArrowheads="1"/>
          </p:cNvSpPr>
          <p:nvPr/>
        </p:nvSpPr>
        <p:spPr bwMode="auto">
          <a:xfrm>
            <a:off x="1030288" y="2297113"/>
            <a:ext cx="3030537" cy="2086725"/>
          </a:xfrm>
          <a:prstGeom prst="rect">
            <a:avLst/>
          </a:prstGeom>
          <a:noFill/>
          <a:ln w="9525">
            <a:noFill/>
            <a:miter lim="800000"/>
            <a:headEnd/>
            <a:tailEnd/>
          </a:ln>
        </p:spPr>
        <p:txBody>
          <a:bodyPr>
            <a:spAutoFit/>
          </a:bodyPr>
          <a:lstStyle/>
          <a:p>
            <a:pPr eaLnBrk="0" fontAlgn="base" hangingPunct="0">
              <a:lnSpc>
                <a:spcPct val="90000"/>
              </a:lnSpc>
              <a:spcBef>
                <a:spcPct val="0"/>
              </a:spcBef>
              <a:spcAft>
                <a:spcPct val="0"/>
              </a:spcAft>
              <a:buFont typeface="Arial" charset="0"/>
              <a:buChar char="•"/>
            </a:pPr>
            <a:r>
              <a:rPr lang="en-US" sz="2400" dirty="0" smtClean="0">
                <a:solidFill>
                  <a:srgbClr val="000000"/>
                </a:solidFill>
                <a:cs typeface="Arial" charset="0"/>
                <a:sym typeface="Arial" charset="0"/>
              </a:rPr>
              <a:t> 2,500 ha</a:t>
            </a:r>
            <a:br>
              <a:rPr lang="en-US" sz="2400" dirty="0" smtClean="0">
                <a:solidFill>
                  <a:srgbClr val="000000"/>
                </a:solidFill>
                <a:cs typeface="Arial" charset="0"/>
                <a:sym typeface="Arial" charset="0"/>
              </a:rPr>
            </a:br>
            <a:endParaRPr lang="en-US" sz="2400" dirty="0" smtClean="0">
              <a:solidFill>
                <a:srgbClr val="000000"/>
              </a:solidFill>
              <a:cs typeface="Arial" charset="0"/>
              <a:sym typeface="Arial" charset="0"/>
            </a:endParaRPr>
          </a:p>
          <a:p>
            <a:pPr eaLnBrk="0" fontAlgn="base" hangingPunct="0">
              <a:lnSpc>
                <a:spcPct val="90000"/>
              </a:lnSpc>
              <a:spcBef>
                <a:spcPct val="0"/>
              </a:spcBef>
              <a:spcAft>
                <a:spcPct val="0"/>
              </a:spcAft>
              <a:buFont typeface="Arial" charset="0"/>
              <a:buChar char="•"/>
            </a:pPr>
            <a:r>
              <a:rPr lang="en-US" sz="2400" dirty="0" smtClean="0">
                <a:solidFill>
                  <a:srgbClr val="000000"/>
                </a:solidFill>
                <a:cs typeface="Arial" charset="0"/>
                <a:sym typeface="Arial" charset="0"/>
              </a:rPr>
              <a:t> 67,350 inhabitants</a:t>
            </a:r>
          </a:p>
          <a:p>
            <a:pPr eaLnBrk="0" fontAlgn="base" hangingPunct="0">
              <a:lnSpc>
                <a:spcPct val="90000"/>
              </a:lnSpc>
              <a:spcBef>
                <a:spcPct val="0"/>
              </a:spcBef>
              <a:spcAft>
                <a:spcPct val="0"/>
              </a:spcAft>
              <a:buFont typeface="Arial" charset="0"/>
              <a:buChar char="•"/>
            </a:pPr>
            <a:endParaRPr lang="en-US" sz="2400" dirty="0" smtClean="0">
              <a:solidFill>
                <a:srgbClr val="000000"/>
              </a:solidFill>
              <a:cs typeface="Arial" charset="0"/>
              <a:sym typeface="Arial" charset="0"/>
            </a:endParaRPr>
          </a:p>
          <a:p>
            <a:pPr eaLnBrk="0" fontAlgn="base" hangingPunct="0">
              <a:lnSpc>
                <a:spcPct val="90000"/>
              </a:lnSpc>
              <a:spcBef>
                <a:spcPct val="0"/>
              </a:spcBef>
              <a:spcAft>
                <a:spcPct val="0"/>
              </a:spcAft>
              <a:buFont typeface="Arial" charset="0"/>
              <a:buChar char="•"/>
            </a:pPr>
            <a:r>
              <a:rPr lang="en-US" sz="2400" dirty="0" smtClean="0">
                <a:solidFill>
                  <a:srgbClr val="000000"/>
                </a:solidFill>
                <a:cs typeface="Arial" charset="0"/>
                <a:sym typeface="Arial" charset="0"/>
              </a:rPr>
              <a:t> 20</a:t>
            </a:r>
            <a:r>
              <a:rPr lang="en-US" sz="2400" baseline="30000" dirty="0" smtClean="0">
                <a:solidFill>
                  <a:srgbClr val="000000"/>
                </a:solidFill>
                <a:cs typeface="Arial" charset="0"/>
                <a:sym typeface="Arial" charset="0"/>
              </a:rPr>
              <a:t>th</a:t>
            </a:r>
            <a:r>
              <a:rPr lang="en-US" sz="2400" dirty="0" smtClean="0">
                <a:solidFill>
                  <a:srgbClr val="000000"/>
                </a:solidFill>
                <a:cs typeface="Arial" charset="0"/>
                <a:sym typeface="Arial" charset="0"/>
              </a:rPr>
              <a:t>  largest  local </a:t>
            </a:r>
          </a:p>
          <a:p>
            <a:pPr eaLnBrk="0" fontAlgn="base" hangingPunct="0">
              <a:lnSpc>
                <a:spcPct val="90000"/>
              </a:lnSpc>
              <a:spcBef>
                <a:spcPct val="0"/>
              </a:spcBef>
              <a:spcAft>
                <a:spcPct val="0"/>
              </a:spcAft>
              <a:buSzPct val="100000"/>
            </a:pPr>
            <a:r>
              <a:rPr lang="en-US" sz="2400" dirty="0" smtClean="0">
                <a:solidFill>
                  <a:srgbClr val="000000"/>
                </a:solidFill>
                <a:cs typeface="Arial" charset="0"/>
                <a:sym typeface="Arial" charset="0"/>
              </a:rPr>
              <a:t>  authority</a:t>
            </a:r>
            <a:endParaRPr lang="en-US" sz="2400" dirty="0">
              <a:solidFill>
                <a:srgbClr val="000000"/>
              </a:solidFill>
              <a:cs typeface="Arial" charset="0"/>
              <a:sym typeface="Arial" charset="0"/>
            </a:endParaRPr>
          </a:p>
        </p:txBody>
      </p:sp>
    </p:spTree>
    <p:extLst>
      <p:ext uri="{BB962C8B-B14F-4D97-AF65-F5344CB8AC3E}">
        <p14:creationId xmlns:p14="http://schemas.microsoft.com/office/powerpoint/2010/main" val="60793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78581"/>
            <a:ext cx="8101012" cy="941388"/>
          </a:xfrm>
        </p:spPr>
        <p:txBody>
          <a:bodyPr/>
          <a:lstStyle/>
          <a:p>
            <a:r>
              <a:rPr lang="en-GB" dirty="0" smtClean="0"/>
              <a:t>Energy &amp; Environmental Plans</a:t>
            </a:r>
            <a:endParaRPr lang="en-GB" dirty="0"/>
          </a:p>
        </p:txBody>
      </p:sp>
      <p:sp>
        <p:nvSpPr>
          <p:cNvPr id="3" name="Pladsholder til indhold 2"/>
          <p:cNvSpPr>
            <a:spLocks noGrp="1"/>
          </p:cNvSpPr>
          <p:nvPr>
            <p:ph idx="1"/>
          </p:nvPr>
        </p:nvSpPr>
        <p:spPr>
          <a:xfrm>
            <a:off x="1042988" y="2316311"/>
            <a:ext cx="7308850" cy="4137025"/>
          </a:xfrm>
        </p:spPr>
        <p:txBody>
          <a:bodyPr/>
          <a:lstStyle/>
          <a:p>
            <a:pPr>
              <a:buNone/>
            </a:pPr>
            <a:r>
              <a:rPr lang="en-GB" dirty="0" smtClean="0"/>
              <a:t>The  Municipal CO</a:t>
            </a:r>
            <a:r>
              <a:rPr lang="en-GB" baseline="-25000" dirty="0" smtClean="0"/>
              <a:t>2</a:t>
            </a:r>
            <a:r>
              <a:rPr lang="en-GB" dirty="0" smtClean="0"/>
              <a:t> reduction target: </a:t>
            </a:r>
          </a:p>
          <a:p>
            <a:pPr algn="ctr">
              <a:buNone/>
            </a:pPr>
            <a:r>
              <a:rPr lang="en-GB" dirty="0" smtClean="0"/>
              <a:t>40 percent by 2020 </a:t>
            </a:r>
          </a:p>
          <a:p>
            <a:pPr algn="ctr">
              <a:buNone/>
            </a:pPr>
            <a:r>
              <a:rPr lang="en-GB" dirty="0" smtClean="0"/>
              <a:t>as compared to the 2007 emissions</a:t>
            </a:r>
          </a:p>
        </p:txBody>
      </p:sp>
    </p:spTree>
    <p:extLst>
      <p:ext uri="{BB962C8B-B14F-4D97-AF65-F5344CB8AC3E}">
        <p14:creationId xmlns:p14="http://schemas.microsoft.com/office/powerpoint/2010/main" val="303200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pic>
        <p:nvPicPr>
          <p:cNvPr id="7" name="Billede 6"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5148064" y="0"/>
            <a:ext cx="3782328" cy="927741"/>
          </a:xfrm>
          <a:prstGeom prst="rect">
            <a:avLst/>
          </a:prstGeom>
        </p:spPr>
      </p:pic>
      <p:cxnSp>
        <p:nvCxnSpPr>
          <p:cNvPr id="14" name="Lige forbindelse 13"/>
          <p:cNvCxnSpPr/>
          <p:nvPr/>
        </p:nvCxnSpPr>
        <p:spPr>
          <a:xfrm>
            <a:off x="944959" y="980728"/>
            <a:ext cx="7227441" cy="87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899045" y="296291"/>
            <a:ext cx="7345363" cy="1512887"/>
          </a:xfrm>
          <a:prstGeom prst="rect">
            <a:avLst/>
          </a:prstGeom>
          <a:noFill/>
          <a:ln w="9525">
            <a:noFill/>
            <a:miter lim="800000"/>
            <a:headEnd/>
            <a:tailEnd/>
          </a:ln>
          <a:effectLst/>
        </p:spPr>
        <p:txBody>
          <a:bodyPr anchor="ctr"/>
          <a:lstStyle/>
          <a:p>
            <a:pPr>
              <a:defRPr/>
            </a:pPr>
            <a:r>
              <a:rPr lang="en-GB" sz="2400" b="1" dirty="0" smtClean="0">
                <a:latin typeface="Verdana" pitchFamily="34" charset="0"/>
              </a:rPr>
              <a:t>Greater Copenhagen </a:t>
            </a:r>
          </a:p>
          <a:p>
            <a:pPr>
              <a:defRPr/>
            </a:pPr>
            <a:r>
              <a:rPr lang="en-GB" sz="2400" b="1" dirty="0" smtClean="0">
                <a:latin typeface="Verdana" pitchFamily="34" charset="0"/>
              </a:rPr>
              <a:t>District Heating System</a:t>
            </a:r>
            <a:r>
              <a:rPr lang="en-GB" sz="4000" kern="0" dirty="0" smtClean="0">
                <a:solidFill>
                  <a:schemeClr val="tx2"/>
                </a:solidFill>
                <a:latin typeface="Verdana" pitchFamily="34" charset="0"/>
                <a:ea typeface="+mj-ea"/>
                <a:cs typeface="+mj-cs"/>
              </a:rPr>
              <a:t/>
            </a:r>
            <a:br>
              <a:rPr lang="en-GB" sz="4000" kern="0" dirty="0" smtClean="0">
                <a:solidFill>
                  <a:schemeClr val="tx2"/>
                </a:solidFill>
                <a:latin typeface="Verdana" pitchFamily="34" charset="0"/>
                <a:ea typeface="+mj-ea"/>
                <a:cs typeface="+mj-cs"/>
              </a:rPr>
            </a:br>
            <a:r>
              <a:rPr lang="en-GB" sz="2800" b="1" kern="0" dirty="0" smtClean="0">
                <a:solidFill>
                  <a:schemeClr val="tx2"/>
                </a:solidFill>
                <a:latin typeface="Verdana" pitchFamily="34" charset="0"/>
                <a:ea typeface="+mj-ea"/>
                <a:cs typeface="+mj-cs"/>
              </a:rPr>
              <a:t/>
            </a:r>
            <a:br>
              <a:rPr lang="en-GB" sz="2800" b="1" kern="0" dirty="0" smtClean="0">
                <a:solidFill>
                  <a:schemeClr val="tx2"/>
                </a:solidFill>
                <a:latin typeface="Verdana" pitchFamily="34" charset="0"/>
                <a:ea typeface="+mj-ea"/>
                <a:cs typeface="+mj-cs"/>
              </a:rPr>
            </a:br>
            <a:endParaRPr lang="en-GB" sz="4400" kern="0" dirty="0">
              <a:solidFill>
                <a:schemeClr val="tx2"/>
              </a:solidFill>
              <a:latin typeface="Verdana" pitchFamily="34" charset="0"/>
              <a:ea typeface="+mj-ea"/>
              <a:cs typeface="+mj-cs"/>
            </a:endParaRPr>
          </a:p>
        </p:txBody>
      </p:sp>
      <p:pic>
        <p:nvPicPr>
          <p:cNvPr id="10" name="Billede 9" descr="DK_oversigt_gentofte_cmyk.jpg"/>
          <p:cNvPicPr>
            <a:picLocks noChangeAspect="1"/>
          </p:cNvPicPr>
          <p:nvPr/>
        </p:nvPicPr>
        <p:blipFill>
          <a:blip r:embed="rId5" cstate="print"/>
          <a:stretch>
            <a:fillRect/>
          </a:stretch>
        </p:blipFill>
        <p:spPr>
          <a:xfrm>
            <a:off x="1043608" y="1052735"/>
            <a:ext cx="7128792" cy="6379997"/>
          </a:xfrm>
          <a:prstGeom prst="rect">
            <a:avLst/>
          </a:prstGeom>
          <a:effectLst>
            <a:softEdge rad="127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cxnSp>
        <p:nvCxnSpPr>
          <p:cNvPr id="14" name="Lige forbindelse 13"/>
          <p:cNvCxnSpPr/>
          <p:nvPr/>
        </p:nvCxnSpPr>
        <p:spPr>
          <a:xfrm>
            <a:off x="1115616" y="980728"/>
            <a:ext cx="7083425" cy="15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1043608" y="332657"/>
            <a:ext cx="7345363" cy="648072"/>
          </a:xfrm>
          <a:prstGeom prst="rect">
            <a:avLst/>
          </a:prstGeom>
          <a:noFill/>
          <a:ln w="9525">
            <a:noFill/>
            <a:miter lim="800000"/>
            <a:headEnd/>
            <a:tailEnd/>
          </a:ln>
          <a:effectLst/>
        </p:spPr>
        <p:txBody>
          <a:bodyPr anchor="ctr"/>
          <a:lstStyle/>
          <a:p>
            <a:pPr>
              <a:defRPr/>
            </a:pPr>
            <a:endParaRPr lang="da-DK" b="1" dirty="0" smtClean="0">
              <a:latin typeface="Verdana" pitchFamily="34" charset="0"/>
            </a:endParaRPr>
          </a:p>
          <a:p>
            <a:pPr>
              <a:defRPr/>
            </a:pPr>
            <a:endParaRPr lang="da-DK" b="1" dirty="0" smtClean="0">
              <a:latin typeface="Verdana" pitchFamily="34" charset="0"/>
            </a:endParaRPr>
          </a:p>
          <a:p>
            <a:pPr>
              <a:defRPr/>
            </a:pPr>
            <a:r>
              <a:rPr lang="en-GB" sz="3200" kern="0" dirty="0" smtClean="0">
                <a:solidFill>
                  <a:schemeClr val="tx2"/>
                </a:solidFill>
                <a:latin typeface="Verdana" pitchFamily="34" charset="0"/>
                <a:ea typeface="+mj-ea"/>
                <a:cs typeface="+mj-cs"/>
              </a:rPr>
              <a:t>District Heating in Gladsaxe</a:t>
            </a:r>
            <a:r>
              <a:rPr lang="en-GB" sz="3200" kern="0" dirty="0">
                <a:solidFill>
                  <a:schemeClr val="tx2"/>
                </a:solidFill>
                <a:latin typeface="Verdana" pitchFamily="34" charset="0"/>
                <a:ea typeface="+mj-ea"/>
                <a:cs typeface="+mj-cs"/>
              </a:rPr>
              <a:t/>
            </a:r>
            <a:br>
              <a:rPr lang="en-GB" sz="3200" kern="0" dirty="0">
                <a:solidFill>
                  <a:schemeClr val="tx2"/>
                </a:solidFill>
                <a:latin typeface="Verdana" pitchFamily="34" charset="0"/>
                <a:ea typeface="+mj-ea"/>
                <a:cs typeface="+mj-cs"/>
              </a:rPr>
            </a:br>
            <a:r>
              <a:rPr lang="da-DK" sz="2000" b="1" kern="0" dirty="0">
                <a:solidFill>
                  <a:schemeClr val="tx2"/>
                </a:solidFill>
                <a:latin typeface="Verdana" pitchFamily="34" charset="0"/>
                <a:ea typeface="+mj-ea"/>
                <a:cs typeface="+mj-cs"/>
              </a:rPr>
              <a:t/>
            </a:r>
            <a:br>
              <a:rPr lang="da-DK" sz="2000" b="1" kern="0" dirty="0">
                <a:solidFill>
                  <a:schemeClr val="tx2"/>
                </a:solidFill>
                <a:latin typeface="Verdana" pitchFamily="34" charset="0"/>
                <a:ea typeface="+mj-ea"/>
                <a:cs typeface="+mj-cs"/>
              </a:rPr>
            </a:br>
            <a:r>
              <a:rPr lang="da-DK" sz="2000" b="1" kern="0" dirty="0" smtClean="0">
                <a:solidFill>
                  <a:schemeClr val="tx2"/>
                </a:solidFill>
                <a:latin typeface="Verdana" pitchFamily="34" charset="0"/>
                <a:ea typeface="+mj-ea"/>
                <a:cs typeface="+mj-cs"/>
              </a:rPr>
              <a:t>D</a:t>
            </a:r>
            <a:endParaRPr lang="da-DK" sz="3600" kern="0" dirty="0">
              <a:solidFill>
                <a:schemeClr val="tx2"/>
              </a:solidFill>
              <a:latin typeface="Verdana" pitchFamily="34" charset="0"/>
              <a:ea typeface="+mj-ea"/>
              <a:cs typeface="+mj-cs"/>
            </a:endParaRPr>
          </a:p>
        </p:txBody>
      </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081607"/>
            <a:ext cx="6639852" cy="5515745"/>
          </a:xfrm>
          <a:prstGeom prst="rect">
            <a:avLst/>
          </a:prstGeom>
        </p:spPr>
      </p:pic>
      <p:grpSp>
        <p:nvGrpSpPr>
          <p:cNvPr id="8" name="Gruppe 7"/>
          <p:cNvGrpSpPr/>
          <p:nvPr/>
        </p:nvGrpSpPr>
        <p:grpSpPr>
          <a:xfrm>
            <a:off x="6300192" y="1268760"/>
            <a:ext cx="1512168" cy="1110317"/>
            <a:chOff x="6372200" y="1382579"/>
            <a:chExt cx="1512168" cy="1110317"/>
          </a:xfrm>
        </p:grpSpPr>
        <p:sp>
          <p:nvSpPr>
            <p:cNvPr id="5" name="Tekstfelt 4"/>
            <p:cNvSpPr txBox="1"/>
            <p:nvPr/>
          </p:nvSpPr>
          <p:spPr>
            <a:xfrm>
              <a:off x="6561583" y="1526595"/>
              <a:ext cx="1322785" cy="246221"/>
            </a:xfrm>
            <a:prstGeom prst="rect">
              <a:avLst/>
            </a:prstGeom>
            <a:noFill/>
          </p:spPr>
          <p:txBody>
            <a:bodyPr wrap="square" rtlCol="0">
              <a:spAutoFit/>
            </a:bodyPr>
            <a:lstStyle/>
            <a:p>
              <a:r>
                <a:rPr lang="da-DK" sz="1000" dirty="0" smtClean="0"/>
                <a:t>Gladsaxe DH </a:t>
              </a:r>
              <a:r>
                <a:rPr lang="da-DK" sz="1000" dirty="0" err="1" smtClean="0"/>
                <a:t>area</a:t>
              </a:r>
              <a:endParaRPr lang="da-DK" sz="1000"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382579"/>
              <a:ext cx="284460" cy="1108153"/>
            </a:xfrm>
            <a:prstGeom prst="rect">
              <a:avLst/>
            </a:prstGeom>
          </p:spPr>
        </p:pic>
        <p:sp>
          <p:nvSpPr>
            <p:cNvPr id="11" name="Tekstfelt 10"/>
            <p:cNvSpPr txBox="1"/>
            <p:nvPr/>
          </p:nvSpPr>
          <p:spPr>
            <a:xfrm>
              <a:off x="6558011" y="1670611"/>
              <a:ext cx="1322785" cy="246221"/>
            </a:xfrm>
            <a:prstGeom prst="rect">
              <a:avLst/>
            </a:prstGeom>
            <a:noFill/>
          </p:spPr>
          <p:txBody>
            <a:bodyPr wrap="square" rtlCol="0">
              <a:spAutoFit/>
            </a:bodyPr>
            <a:lstStyle/>
            <a:p>
              <a:r>
                <a:rPr lang="da-DK" sz="1000" dirty="0" smtClean="0"/>
                <a:t>DH </a:t>
              </a:r>
              <a:r>
                <a:rPr lang="da-DK" sz="1000" dirty="0" err="1" smtClean="0"/>
                <a:t>current</a:t>
              </a:r>
              <a:r>
                <a:rPr lang="da-DK" sz="1000" dirty="0" smtClean="0"/>
                <a:t> </a:t>
              </a:r>
              <a:r>
                <a:rPr lang="da-DK" sz="1000" dirty="0" err="1" smtClean="0"/>
                <a:t>extension</a:t>
              </a:r>
              <a:endParaRPr lang="da-DK" sz="1000" dirty="0"/>
            </a:p>
          </p:txBody>
        </p:sp>
        <p:sp>
          <p:nvSpPr>
            <p:cNvPr id="12" name="Tekstfelt 11"/>
            <p:cNvSpPr txBox="1"/>
            <p:nvPr/>
          </p:nvSpPr>
          <p:spPr>
            <a:xfrm>
              <a:off x="6561583" y="1382579"/>
              <a:ext cx="1322785" cy="246221"/>
            </a:xfrm>
            <a:prstGeom prst="rect">
              <a:avLst/>
            </a:prstGeom>
            <a:noFill/>
          </p:spPr>
          <p:txBody>
            <a:bodyPr wrap="square" rtlCol="0">
              <a:spAutoFit/>
            </a:bodyPr>
            <a:lstStyle/>
            <a:p>
              <a:r>
                <a:rPr lang="da-DK" sz="1000" dirty="0" smtClean="0"/>
                <a:t>VF DH </a:t>
              </a:r>
              <a:r>
                <a:rPr lang="da-DK" sz="1000" dirty="0" err="1" smtClean="0"/>
                <a:t>area</a:t>
              </a:r>
              <a:endParaRPr lang="da-DK" sz="1000" dirty="0"/>
            </a:p>
          </p:txBody>
        </p:sp>
        <p:sp>
          <p:nvSpPr>
            <p:cNvPr id="15" name="Tekstfelt 14"/>
            <p:cNvSpPr txBox="1"/>
            <p:nvPr/>
          </p:nvSpPr>
          <p:spPr>
            <a:xfrm>
              <a:off x="6516216" y="2246675"/>
              <a:ext cx="1364580" cy="246221"/>
            </a:xfrm>
            <a:prstGeom prst="rect">
              <a:avLst/>
            </a:prstGeom>
            <a:noFill/>
          </p:spPr>
          <p:txBody>
            <a:bodyPr wrap="square" rtlCol="0">
              <a:spAutoFit/>
            </a:bodyPr>
            <a:lstStyle/>
            <a:p>
              <a:r>
                <a:rPr lang="da-DK" sz="1000" dirty="0" smtClean="0"/>
                <a:t>DH </a:t>
              </a:r>
              <a:r>
                <a:rPr lang="da-DK" sz="1000" dirty="0" err="1" smtClean="0"/>
                <a:t>potenial</a:t>
              </a:r>
              <a:r>
                <a:rPr lang="da-DK" sz="1000" dirty="0" smtClean="0"/>
                <a:t> </a:t>
              </a:r>
              <a:r>
                <a:rPr lang="da-DK" sz="1000" dirty="0" err="1" smtClean="0"/>
                <a:t>extension</a:t>
              </a:r>
              <a:endParaRPr lang="da-DK" sz="1000" dirty="0"/>
            </a:p>
          </p:txBody>
        </p:sp>
        <p:sp>
          <p:nvSpPr>
            <p:cNvPr id="16" name="Tekstfelt 15"/>
            <p:cNvSpPr txBox="1"/>
            <p:nvPr/>
          </p:nvSpPr>
          <p:spPr>
            <a:xfrm>
              <a:off x="6516216" y="2102659"/>
              <a:ext cx="1364580" cy="246221"/>
            </a:xfrm>
            <a:prstGeom prst="rect">
              <a:avLst/>
            </a:prstGeom>
            <a:noFill/>
          </p:spPr>
          <p:txBody>
            <a:bodyPr wrap="square" rtlCol="0">
              <a:spAutoFit/>
            </a:bodyPr>
            <a:lstStyle/>
            <a:p>
              <a:r>
                <a:rPr lang="da-DK" sz="1000" dirty="0" smtClean="0"/>
                <a:t>DH 2017 </a:t>
              </a:r>
              <a:r>
                <a:rPr lang="da-DK" sz="1000" dirty="0" err="1" smtClean="0"/>
                <a:t>extension</a:t>
              </a:r>
              <a:endParaRPr lang="da-DK" sz="1000" dirty="0"/>
            </a:p>
          </p:txBody>
        </p:sp>
        <p:sp>
          <p:nvSpPr>
            <p:cNvPr id="17" name="Tekstfelt 16"/>
            <p:cNvSpPr txBox="1"/>
            <p:nvPr/>
          </p:nvSpPr>
          <p:spPr>
            <a:xfrm>
              <a:off x="6516216" y="1958643"/>
              <a:ext cx="1364580" cy="246221"/>
            </a:xfrm>
            <a:prstGeom prst="rect">
              <a:avLst/>
            </a:prstGeom>
            <a:noFill/>
          </p:spPr>
          <p:txBody>
            <a:bodyPr wrap="square" rtlCol="0">
              <a:spAutoFit/>
            </a:bodyPr>
            <a:lstStyle/>
            <a:p>
              <a:r>
                <a:rPr lang="da-DK" sz="1000" dirty="0" smtClean="0"/>
                <a:t>DH 2016 </a:t>
              </a:r>
              <a:r>
                <a:rPr lang="da-DK" sz="1000" dirty="0" err="1" smtClean="0"/>
                <a:t>extension</a:t>
              </a:r>
              <a:endParaRPr lang="da-DK" sz="1000" dirty="0"/>
            </a:p>
          </p:txBody>
        </p:sp>
        <p:sp>
          <p:nvSpPr>
            <p:cNvPr id="18" name="Tekstfelt 17"/>
            <p:cNvSpPr txBox="1"/>
            <p:nvPr/>
          </p:nvSpPr>
          <p:spPr>
            <a:xfrm>
              <a:off x="6516216" y="1814627"/>
              <a:ext cx="1364580" cy="246221"/>
            </a:xfrm>
            <a:prstGeom prst="rect">
              <a:avLst/>
            </a:prstGeom>
            <a:noFill/>
          </p:spPr>
          <p:txBody>
            <a:bodyPr wrap="square" rtlCol="0">
              <a:spAutoFit/>
            </a:bodyPr>
            <a:lstStyle/>
            <a:p>
              <a:r>
                <a:rPr lang="da-DK" sz="1000" dirty="0" smtClean="0"/>
                <a:t>DH 2015 </a:t>
              </a:r>
              <a:r>
                <a:rPr lang="da-DK" sz="1000" dirty="0" err="1" smtClean="0"/>
                <a:t>extension</a:t>
              </a:r>
              <a:endParaRPr lang="da-DK" sz="1000" dirty="0"/>
            </a:p>
          </p:txBody>
        </p:sp>
      </p:grpSp>
      <p:pic>
        <p:nvPicPr>
          <p:cNvPr id="19" name="Picture 8" descr="L:\Administration\Kommunikation (skabeloner DFF)\Præsentationer - Powerpoint\2014 oktober Besøg fra Bundestag\vestforbrænding logo.png"/>
          <p:cNvPicPr>
            <a:picLocks noChangeAspect="1" noChangeArrowheads="1"/>
          </p:cNvPicPr>
          <p:nvPr/>
        </p:nvPicPr>
        <p:blipFill>
          <a:blip r:embed="rId6" cstate="print"/>
          <a:srcRect/>
          <a:stretch>
            <a:fillRect/>
          </a:stretch>
        </p:blipFill>
        <p:spPr bwMode="auto">
          <a:xfrm>
            <a:off x="179512" y="2469388"/>
            <a:ext cx="2107626" cy="477788"/>
          </a:xfrm>
          <a:prstGeom prst="rect">
            <a:avLst/>
          </a:prstGeom>
          <a:solidFill>
            <a:srgbClr val="FFFFFF">
              <a:alpha val="0"/>
            </a:srgbClr>
          </a:solidFill>
          <a:ln>
            <a:solidFill>
              <a:srgbClr val="000000"/>
            </a:solidFill>
          </a:ln>
        </p:spPr>
      </p:pic>
      <p:pic>
        <p:nvPicPr>
          <p:cNvPr id="20" name="Billede 19" descr="logo.bmp"/>
          <p:cNvPicPr>
            <a:picLocks noChangeAspect="1"/>
          </p:cNvPicPr>
          <p:nvPr/>
        </p:nvPicPr>
        <p:blipFill>
          <a:blip r:embed="rId7" cstate="print">
            <a:clrChange>
              <a:clrFrom>
                <a:srgbClr val="FFFFFF"/>
              </a:clrFrom>
              <a:clrTo>
                <a:srgbClr val="FFFFFF">
                  <a:alpha val="0"/>
                </a:srgbClr>
              </a:clrTo>
            </a:clrChange>
          </a:blip>
          <a:srcRect r="463" b="41490"/>
          <a:stretch>
            <a:fillRect/>
          </a:stretch>
        </p:blipFill>
        <p:spPr>
          <a:xfrm>
            <a:off x="6656392" y="2438698"/>
            <a:ext cx="2198152" cy="539169"/>
          </a:xfrm>
          <a:prstGeom prst="rect">
            <a:avLst/>
          </a:prstGeom>
          <a:solidFill>
            <a:srgbClr val="FFFFFF"/>
          </a:solidFill>
          <a:ln>
            <a:solidFill>
              <a:srgbClr val="00000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cxnSp>
        <p:nvCxnSpPr>
          <p:cNvPr id="14" name="Lige forbindelse 13"/>
          <p:cNvCxnSpPr/>
          <p:nvPr/>
        </p:nvCxnSpPr>
        <p:spPr>
          <a:xfrm>
            <a:off x="611560" y="1122438"/>
            <a:ext cx="7587481" cy="230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466997" y="332656"/>
            <a:ext cx="7993435" cy="1512887"/>
          </a:xfrm>
          <a:prstGeom prst="rect">
            <a:avLst/>
          </a:prstGeom>
          <a:noFill/>
          <a:ln w="9525">
            <a:noFill/>
            <a:miter lim="800000"/>
            <a:headEnd/>
            <a:tailEnd/>
          </a:ln>
          <a:effectLst/>
        </p:spPr>
        <p:txBody>
          <a:bodyPr anchor="ctr"/>
          <a:lstStyle/>
          <a:p>
            <a:pPr>
              <a:defRPr/>
            </a:pPr>
            <a:r>
              <a:rPr lang="en-GB" sz="2800" b="1" dirty="0" smtClean="0">
                <a:latin typeface="Verdana" pitchFamily="34" charset="0"/>
              </a:rPr>
              <a:t>Extension plans for District Heating </a:t>
            </a:r>
            <a:br>
              <a:rPr lang="en-GB" sz="2800" b="1" dirty="0" smtClean="0">
                <a:latin typeface="Verdana" pitchFamily="34" charset="0"/>
              </a:rPr>
            </a:br>
            <a:r>
              <a:rPr lang="en-GB" sz="2800" b="1" dirty="0" smtClean="0">
                <a:latin typeface="Verdana" pitchFamily="34" charset="0"/>
              </a:rPr>
              <a:t>in Gladsaxe</a:t>
            </a:r>
            <a:r>
              <a:rPr lang="en-GB" sz="3200" kern="0" dirty="0" smtClean="0">
                <a:solidFill>
                  <a:schemeClr val="tx2"/>
                </a:solidFill>
                <a:latin typeface="Verdana" pitchFamily="34" charset="0"/>
                <a:ea typeface="+mj-ea"/>
                <a:cs typeface="+mj-cs"/>
              </a:rPr>
              <a:t/>
            </a:r>
            <a:br>
              <a:rPr lang="en-GB" sz="3200" kern="0" dirty="0" smtClean="0">
                <a:solidFill>
                  <a:schemeClr val="tx2"/>
                </a:solidFill>
                <a:latin typeface="Verdana" pitchFamily="34" charset="0"/>
                <a:ea typeface="+mj-ea"/>
                <a:cs typeface="+mj-cs"/>
              </a:rPr>
            </a:br>
            <a:r>
              <a:rPr lang="en-GB" sz="2000" b="1" kern="0" dirty="0" smtClean="0">
                <a:solidFill>
                  <a:schemeClr val="tx2"/>
                </a:solidFill>
                <a:latin typeface="Verdana" pitchFamily="34" charset="0"/>
                <a:ea typeface="+mj-ea"/>
                <a:cs typeface="+mj-cs"/>
              </a:rPr>
              <a:t/>
            </a:r>
            <a:br>
              <a:rPr lang="en-GB" sz="2000" b="1" kern="0" dirty="0" smtClean="0">
                <a:solidFill>
                  <a:schemeClr val="tx2"/>
                </a:solidFill>
                <a:latin typeface="Verdana" pitchFamily="34" charset="0"/>
                <a:ea typeface="+mj-ea"/>
                <a:cs typeface="+mj-cs"/>
              </a:rPr>
            </a:br>
            <a:endParaRPr lang="en-GB" sz="3600" kern="0" dirty="0">
              <a:solidFill>
                <a:schemeClr val="tx2"/>
              </a:solidFill>
              <a:latin typeface="Verdana" pitchFamily="34" charset="0"/>
              <a:ea typeface="+mj-ea"/>
              <a:cs typeface="+mj-cs"/>
            </a:endParaRPr>
          </a:p>
        </p:txBody>
      </p:sp>
      <p:sp>
        <p:nvSpPr>
          <p:cNvPr id="13" name="Pladsholder til tekst 12"/>
          <p:cNvSpPr>
            <a:spLocks noGrp="1"/>
          </p:cNvSpPr>
          <p:nvPr>
            <p:ph type="body" idx="1"/>
          </p:nvPr>
        </p:nvSpPr>
        <p:spPr>
          <a:xfrm>
            <a:off x="179512" y="1535113"/>
            <a:ext cx="4040188" cy="639762"/>
          </a:xfrm>
        </p:spPr>
        <p:txBody>
          <a:bodyPr>
            <a:normAutofit fontScale="92500" lnSpcReduction="20000"/>
          </a:bodyPr>
          <a:lstStyle/>
          <a:p>
            <a:r>
              <a:rPr lang="da-DK" sz="2800" dirty="0" smtClean="0"/>
              <a:t>Initial situation </a:t>
            </a:r>
            <a:br>
              <a:rPr lang="da-DK" sz="2800" dirty="0" smtClean="0"/>
            </a:br>
            <a:r>
              <a:rPr lang="da-DK" sz="1600" dirty="0" smtClean="0"/>
              <a:t>(</a:t>
            </a:r>
            <a:r>
              <a:rPr lang="da-DK" sz="1600" dirty="0" err="1" smtClean="0"/>
              <a:t>before</a:t>
            </a:r>
            <a:r>
              <a:rPr lang="da-DK" sz="1600" dirty="0" smtClean="0"/>
              <a:t> 2010)</a:t>
            </a:r>
            <a:endParaRPr lang="da-DK" dirty="0"/>
          </a:p>
        </p:txBody>
      </p:sp>
      <p:sp>
        <p:nvSpPr>
          <p:cNvPr id="15" name="Pladsholder til indhold 14"/>
          <p:cNvSpPr>
            <a:spLocks noGrp="1"/>
          </p:cNvSpPr>
          <p:nvPr>
            <p:ph sz="half" idx="2"/>
          </p:nvPr>
        </p:nvSpPr>
        <p:spPr>
          <a:xfrm>
            <a:off x="179512" y="2174875"/>
            <a:ext cx="3898776" cy="2694285"/>
          </a:xfrm>
          <a:solidFill>
            <a:schemeClr val="bg1">
              <a:alpha val="75000"/>
            </a:schemeClr>
          </a:solidFill>
        </p:spPr>
        <p:txBody>
          <a:bodyPr/>
          <a:lstStyle/>
          <a:p>
            <a:r>
              <a:rPr lang="en-GB" dirty="0" smtClean="0"/>
              <a:t>Natural gas		~65 %</a:t>
            </a:r>
          </a:p>
          <a:p>
            <a:r>
              <a:rPr lang="en-GB" dirty="0" smtClean="0"/>
              <a:t>Oil			~10 %</a:t>
            </a:r>
          </a:p>
          <a:p>
            <a:r>
              <a:rPr lang="en-GB" dirty="0" smtClean="0"/>
              <a:t>Other		~10 %</a:t>
            </a:r>
          </a:p>
          <a:p>
            <a:r>
              <a:rPr lang="en-GB" dirty="0">
                <a:solidFill>
                  <a:srgbClr val="FF0000"/>
                </a:solidFill>
              </a:rPr>
              <a:t>District Heating 	~20 </a:t>
            </a:r>
            <a:r>
              <a:rPr lang="en-GB" dirty="0" smtClean="0">
                <a:solidFill>
                  <a:srgbClr val="FF0000"/>
                </a:solidFill>
              </a:rPr>
              <a:t>%</a:t>
            </a:r>
          </a:p>
          <a:p>
            <a:pPr marL="0" indent="0">
              <a:buNone/>
            </a:pPr>
            <a:r>
              <a:rPr lang="en-GB" dirty="0" smtClean="0">
                <a:solidFill>
                  <a:srgbClr val="FF0000"/>
                </a:solidFill>
              </a:rPr>
              <a:t> Gladsaxe DH  125,000 MWh</a:t>
            </a:r>
            <a:endParaRPr lang="en-GB" dirty="0">
              <a:solidFill>
                <a:srgbClr val="FF0000"/>
              </a:solidFill>
            </a:endParaRPr>
          </a:p>
          <a:p>
            <a:pPr marL="0" indent="0">
              <a:buNone/>
            </a:pPr>
            <a:endParaRPr lang="en-GB" dirty="0"/>
          </a:p>
        </p:txBody>
      </p:sp>
      <p:sp>
        <p:nvSpPr>
          <p:cNvPr id="16" name="Pladsholder til tekst 15"/>
          <p:cNvSpPr>
            <a:spLocks noGrp="1"/>
          </p:cNvSpPr>
          <p:nvPr>
            <p:ph type="body" sz="quarter" idx="3"/>
          </p:nvPr>
        </p:nvSpPr>
        <p:spPr>
          <a:xfrm>
            <a:off x="4716016" y="1535113"/>
            <a:ext cx="4427984" cy="639762"/>
          </a:xfrm>
        </p:spPr>
        <p:txBody>
          <a:bodyPr>
            <a:normAutofit fontScale="85000" lnSpcReduction="20000"/>
          </a:bodyPr>
          <a:lstStyle/>
          <a:p>
            <a:r>
              <a:rPr lang="en-GB" sz="3300" dirty="0" smtClean="0"/>
              <a:t>Current Extension &amp; Projects</a:t>
            </a:r>
            <a:r>
              <a:rPr lang="en-GB" dirty="0" smtClean="0"/>
              <a:t> </a:t>
            </a:r>
            <a:r>
              <a:rPr lang="en-GB" sz="1600" dirty="0" smtClean="0"/>
              <a:t>(2015)</a:t>
            </a:r>
            <a:endParaRPr lang="en-GB" dirty="0"/>
          </a:p>
        </p:txBody>
      </p:sp>
      <p:sp>
        <p:nvSpPr>
          <p:cNvPr id="17" name="Pladsholder til indhold 16"/>
          <p:cNvSpPr>
            <a:spLocks noGrp="1"/>
          </p:cNvSpPr>
          <p:nvPr>
            <p:ph sz="quarter" idx="4"/>
          </p:nvPr>
        </p:nvSpPr>
        <p:spPr>
          <a:xfrm>
            <a:off x="4716016" y="2204864"/>
            <a:ext cx="4427984" cy="3702397"/>
          </a:xfrm>
          <a:solidFill>
            <a:schemeClr val="bg1">
              <a:alpha val="45000"/>
            </a:schemeClr>
          </a:solidFill>
        </p:spPr>
        <p:txBody>
          <a:bodyPr>
            <a:normAutofit/>
          </a:bodyPr>
          <a:lstStyle/>
          <a:p>
            <a:r>
              <a:rPr lang="en-GB" dirty="0" smtClean="0"/>
              <a:t>Natural gas		~30 %</a:t>
            </a:r>
          </a:p>
          <a:p>
            <a:r>
              <a:rPr lang="en-GB" dirty="0" smtClean="0"/>
              <a:t>Oil			  ~0 %</a:t>
            </a:r>
          </a:p>
          <a:p>
            <a:r>
              <a:rPr lang="en-GB" dirty="0" smtClean="0"/>
              <a:t>Other		~10 %</a:t>
            </a:r>
          </a:p>
          <a:p>
            <a:r>
              <a:rPr lang="en-GB" dirty="0">
                <a:solidFill>
                  <a:srgbClr val="FF0000"/>
                </a:solidFill>
              </a:rPr>
              <a:t>District Heating 	~60 %</a:t>
            </a:r>
          </a:p>
          <a:p>
            <a:pPr>
              <a:buNone/>
            </a:pPr>
            <a:r>
              <a:rPr lang="en-GB" dirty="0">
                <a:solidFill>
                  <a:srgbClr val="FF0000"/>
                </a:solidFill>
              </a:rPr>
              <a:t>Gladsaxe </a:t>
            </a:r>
            <a:r>
              <a:rPr lang="en-GB" dirty="0" smtClean="0">
                <a:solidFill>
                  <a:srgbClr val="FF0000"/>
                </a:solidFill>
              </a:rPr>
              <a:t>DH</a:t>
            </a:r>
            <a:r>
              <a:rPr lang="en-GB" dirty="0">
                <a:solidFill>
                  <a:srgbClr val="FF0000"/>
                </a:solidFill>
              </a:rPr>
              <a:t>	       </a:t>
            </a:r>
            <a:r>
              <a:rPr lang="en-GB" dirty="0" smtClean="0">
                <a:solidFill>
                  <a:srgbClr val="FF0000"/>
                </a:solidFill>
              </a:rPr>
              <a:t>  125,000 </a:t>
            </a:r>
            <a:r>
              <a:rPr lang="en-GB" dirty="0">
                <a:solidFill>
                  <a:srgbClr val="FF0000"/>
                </a:solidFill>
              </a:rPr>
              <a:t>MWh</a:t>
            </a:r>
            <a:endParaRPr lang="en-GB" dirty="0" smtClean="0">
              <a:solidFill>
                <a:srgbClr val="FF0000"/>
              </a:solidFill>
            </a:endParaRPr>
          </a:p>
          <a:p>
            <a:pPr>
              <a:buNone/>
            </a:pPr>
            <a:r>
              <a:rPr lang="en-GB" dirty="0" smtClean="0">
                <a:solidFill>
                  <a:srgbClr val="FF0000"/>
                </a:solidFill>
              </a:rPr>
              <a:t>             	</a:t>
            </a:r>
            <a:r>
              <a:rPr lang="en-GB" dirty="0">
                <a:solidFill>
                  <a:srgbClr val="FF0000"/>
                </a:solidFill>
              </a:rPr>
              <a:t>	       +</a:t>
            </a:r>
            <a:r>
              <a:rPr lang="en-GB" dirty="0" smtClean="0">
                <a:solidFill>
                  <a:srgbClr val="FF0000"/>
                </a:solidFill>
              </a:rPr>
              <a:t>135,000 </a:t>
            </a:r>
            <a:r>
              <a:rPr lang="en-GB" dirty="0">
                <a:solidFill>
                  <a:srgbClr val="FF0000"/>
                </a:solidFill>
              </a:rPr>
              <a:t>MWh</a:t>
            </a:r>
          </a:p>
          <a:p>
            <a:pPr>
              <a:buNone/>
            </a:pPr>
            <a:r>
              <a:rPr lang="en-GB" u="sng" dirty="0" smtClean="0">
                <a:solidFill>
                  <a:srgbClr val="FF0000"/>
                </a:solidFill>
              </a:rPr>
              <a:t>Vestforbrænding   +120,000 MWh</a:t>
            </a:r>
            <a:endParaRPr lang="en-GB" u="sng" dirty="0">
              <a:solidFill>
                <a:srgbClr val="FF0000"/>
              </a:solidFill>
            </a:endParaRPr>
          </a:p>
          <a:p>
            <a:pPr>
              <a:buNone/>
            </a:pPr>
            <a:r>
              <a:rPr lang="en-GB" u="sng" dirty="0" smtClean="0">
                <a:solidFill>
                  <a:srgbClr val="FF0000"/>
                </a:solidFill>
              </a:rPr>
              <a:t>Total</a:t>
            </a:r>
            <a:r>
              <a:rPr lang="en-GB" u="sng" dirty="0">
                <a:solidFill>
                  <a:srgbClr val="FF0000"/>
                </a:solidFill>
              </a:rPr>
              <a:t>		        </a:t>
            </a:r>
            <a:r>
              <a:rPr lang="en-GB" u="sng" dirty="0" smtClean="0">
                <a:solidFill>
                  <a:srgbClr val="FF0000"/>
                </a:solidFill>
              </a:rPr>
              <a:t> 375,000 </a:t>
            </a:r>
            <a:r>
              <a:rPr lang="en-GB" u="sng" dirty="0">
                <a:solidFill>
                  <a:srgbClr val="FF0000"/>
                </a:solidFill>
              </a:rPr>
              <a:t>MWh</a:t>
            </a:r>
          </a:p>
          <a:p>
            <a:pPr>
              <a:buNone/>
            </a:pPr>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r="4032" b="6298"/>
          <a:stretch>
            <a:fillRect/>
          </a:stretch>
        </p:blipFill>
        <p:spPr bwMode="auto">
          <a:xfrm>
            <a:off x="5180590" y="4110192"/>
            <a:ext cx="3963410" cy="2747808"/>
          </a:xfrm>
          <a:prstGeom prst="rect">
            <a:avLst/>
          </a:prstGeom>
          <a:noFill/>
          <a:ln w="9525">
            <a:noFill/>
            <a:miter lim="800000"/>
            <a:headEnd/>
            <a:tailEnd/>
          </a:ln>
        </p:spPr>
      </p:pic>
      <p:sp>
        <p:nvSpPr>
          <p:cNvPr id="2" name="Titel 1"/>
          <p:cNvSpPr>
            <a:spLocks noGrp="1"/>
          </p:cNvSpPr>
          <p:nvPr>
            <p:ph type="title"/>
          </p:nvPr>
        </p:nvSpPr>
        <p:spPr>
          <a:xfrm>
            <a:off x="827584" y="476672"/>
            <a:ext cx="7355160" cy="1143000"/>
          </a:xfrm>
        </p:spPr>
        <p:txBody>
          <a:bodyPr/>
          <a:lstStyle/>
          <a:p>
            <a:r>
              <a:rPr lang="da-DK" dirty="0" smtClean="0"/>
              <a:t>Gladsaxe Ringby </a:t>
            </a:r>
            <a:r>
              <a:rPr lang="da-DK" sz="3600" dirty="0" smtClean="0"/>
              <a:t>– 116 ha</a:t>
            </a:r>
            <a:endParaRPr lang="da-DK" sz="3600" dirty="0"/>
          </a:p>
        </p:txBody>
      </p:sp>
      <p:sp>
        <p:nvSpPr>
          <p:cNvPr id="3" name="Pladsholder til indhold 2"/>
          <p:cNvSpPr>
            <a:spLocks noGrp="1"/>
          </p:cNvSpPr>
          <p:nvPr>
            <p:ph idx="1"/>
          </p:nvPr>
        </p:nvSpPr>
        <p:spPr>
          <a:xfrm>
            <a:off x="4967536" y="1484784"/>
            <a:ext cx="4176464" cy="2808312"/>
          </a:xfrm>
        </p:spPr>
        <p:txBody>
          <a:bodyPr>
            <a:normAutofit fontScale="92500" lnSpcReduction="10000"/>
          </a:bodyPr>
          <a:lstStyle/>
          <a:p>
            <a:pPr>
              <a:buNone/>
            </a:pPr>
            <a:r>
              <a:rPr lang="da-DK" sz="2400" dirty="0" smtClean="0"/>
              <a:t>Light </a:t>
            </a:r>
            <a:r>
              <a:rPr lang="da-DK" sz="2400" dirty="0" err="1" smtClean="0"/>
              <a:t>rail</a:t>
            </a:r>
            <a:r>
              <a:rPr lang="da-DK" sz="2400" dirty="0" smtClean="0"/>
              <a:t> </a:t>
            </a:r>
          </a:p>
          <a:p>
            <a:pPr>
              <a:buNone/>
            </a:pPr>
            <a:r>
              <a:rPr lang="da-DK" sz="2400" dirty="0" err="1" smtClean="0"/>
              <a:t>Tobaksbyen</a:t>
            </a:r>
            <a:endParaRPr lang="da-DK" sz="2400" dirty="0" smtClean="0"/>
          </a:p>
          <a:p>
            <a:pPr>
              <a:buNone/>
            </a:pPr>
            <a:r>
              <a:rPr lang="da-DK" sz="2400" dirty="0" smtClean="0"/>
              <a:t>NCC Company House</a:t>
            </a:r>
          </a:p>
          <a:p>
            <a:pPr>
              <a:buNone/>
            </a:pPr>
            <a:r>
              <a:rPr lang="da-DK" sz="2400" dirty="0" smtClean="0"/>
              <a:t>Gl. Gladsaxe Skole</a:t>
            </a:r>
          </a:p>
          <a:p>
            <a:pPr>
              <a:buNone/>
            </a:pPr>
            <a:r>
              <a:rPr lang="da-DK" sz="2400" dirty="0" smtClean="0"/>
              <a:t>Alfa Laval</a:t>
            </a:r>
          </a:p>
          <a:p>
            <a:pPr>
              <a:buNone/>
            </a:pPr>
            <a:r>
              <a:rPr lang="da-DK" sz="2400" dirty="0" smtClean="0"/>
              <a:t>Novo Nordisk</a:t>
            </a:r>
          </a:p>
          <a:p>
            <a:pPr>
              <a:buNone/>
            </a:pPr>
            <a:r>
              <a:rPr lang="da-DK" sz="2400" dirty="0" smtClean="0"/>
              <a:t>Søborg Møbel?</a:t>
            </a:r>
          </a:p>
        </p:txBody>
      </p:sp>
      <p:pic>
        <p:nvPicPr>
          <p:cNvPr id="6" name="Picture 3"/>
          <p:cNvPicPr>
            <a:picLocks noChangeAspect="1" noChangeArrowheads="1"/>
          </p:cNvPicPr>
          <p:nvPr/>
        </p:nvPicPr>
        <p:blipFill>
          <a:blip r:embed="rId4" cstate="print"/>
          <a:srcRect t="7161" r="20272" b="12200"/>
          <a:stretch>
            <a:fillRect/>
          </a:stretch>
        </p:blipFill>
        <p:spPr bwMode="auto">
          <a:xfrm>
            <a:off x="683568" y="1556792"/>
            <a:ext cx="4156798" cy="2364905"/>
          </a:xfrm>
          <a:prstGeom prst="rect">
            <a:avLst/>
          </a:prstGeom>
          <a:noFill/>
          <a:ln w="9525">
            <a:noFill/>
            <a:miter lim="800000"/>
            <a:headEnd/>
            <a:tailEnd/>
          </a:ln>
        </p:spPr>
      </p:pic>
      <p:sp>
        <p:nvSpPr>
          <p:cNvPr id="7" name="Ellipse 6"/>
          <p:cNvSpPr/>
          <p:nvPr/>
        </p:nvSpPr>
        <p:spPr>
          <a:xfrm>
            <a:off x="2627784" y="24928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0" name="Ellipse 9"/>
          <p:cNvSpPr/>
          <p:nvPr/>
        </p:nvSpPr>
        <p:spPr>
          <a:xfrm>
            <a:off x="3707904"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1" name="Ellipse 10"/>
          <p:cNvSpPr/>
          <p:nvPr/>
        </p:nvSpPr>
        <p:spPr>
          <a:xfrm flipH="1">
            <a:off x="4473703" y="1628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5" name="Ellipse 14"/>
          <p:cNvSpPr/>
          <p:nvPr/>
        </p:nvSpPr>
        <p:spPr>
          <a:xfrm>
            <a:off x="1187624" y="29969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3313" name="Picture 1" descr="O:\Csfbyp\Lokalplaner\Lp221-Karin\Fotos\Tobak_10.JPG"/>
          <p:cNvPicPr>
            <a:picLocks noChangeAspect="1" noChangeArrowheads="1"/>
          </p:cNvPicPr>
          <p:nvPr/>
        </p:nvPicPr>
        <p:blipFill>
          <a:blip r:embed="rId5" cstate="print"/>
          <a:srcRect/>
          <a:stretch>
            <a:fillRect/>
          </a:stretch>
        </p:blipFill>
        <p:spPr bwMode="auto">
          <a:xfrm>
            <a:off x="755576" y="4110101"/>
            <a:ext cx="4104456" cy="2747899"/>
          </a:xfrm>
          <a:prstGeom prst="rect">
            <a:avLst/>
          </a:prstGeom>
          <a:noFill/>
        </p:spPr>
      </p:pic>
    </p:spTree>
    <p:extLst>
      <p:ext uri="{BB962C8B-B14F-4D97-AF65-F5344CB8AC3E}">
        <p14:creationId xmlns:p14="http://schemas.microsoft.com/office/powerpoint/2010/main" val="400376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pic>
        <p:nvPicPr>
          <p:cNvPr id="7" name="Billede 6"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6660232" y="2"/>
            <a:ext cx="2270159" cy="556831"/>
          </a:xfrm>
          <a:prstGeom prst="rect">
            <a:avLst/>
          </a:prstGeom>
        </p:spPr>
      </p:pic>
      <p:cxnSp>
        <p:nvCxnSpPr>
          <p:cNvPr id="14" name="Lige forbindelse 13"/>
          <p:cNvCxnSpPr/>
          <p:nvPr/>
        </p:nvCxnSpPr>
        <p:spPr>
          <a:xfrm>
            <a:off x="872951" y="980728"/>
            <a:ext cx="75874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539552" y="332656"/>
            <a:ext cx="7633395" cy="1512887"/>
          </a:xfrm>
          <a:prstGeom prst="rect">
            <a:avLst/>
          </a:prstGeom>
          <a:noFill/>
          <a:ln w="9525">
            <a:noFill/>
            <a:miter lim="800000"/>
            <a:headEnd/>
            <a:tailEnd/>
          </a:ln>
          <a:effectLst/>
        </p:spPr>
        <p:txBody>
          <a:bodyPr anchor="ctr"/>
          <a:lstStyle/>
          <a:p>
            <a:pPr>
              <a:defRPr/>
            </a:pPr>
            <a:endParaRPr lang="en-GB" b="1" smtClean="0">
              <a:latin typeface="Verdana" pitchFamily="34" charset="0"/>
            </a:endParaRPr>
          </a:p>
          <a:p>
            <a:pPr>
              <a:defRPr/>
            </a:pPr>
            <a:r>
              <a:rPr lang="en-GB" sz="2400" b="1" smtClean="0">
                <a:latin typeface="Verdana" pitchFamily="34" charset="0"/>
              </a:rPr>
              <a:t>Legal proposal document for </a:t>
            </a:r>
            <a:br>
              <a:rPr lang="en-GB" sz="2400" b="1" smtClean="0">
                <a:latin typeface="Verdana" pitchFamily="34" charset="0"/>
              </a:rPr>
            </a:br>
            <a:r>
              <a:rPr lang="en-GB" sz="2400" b="1" smtClean="0">
                <a:latin typeface="Verdana" pitchFamily="34" charset="0"/>
              </a:rPr>
              <a:t>extension of District Heating network</a:t>
            </a:r>
          </a:p>
          <a:p>
            <a:pPr>
              <a:defRPr/>
            </a:pPr>
            <a:r>
              <a:rPr lang="en-GB" sz="3200" kern="0">
                <a:solidFill>
                  <a:schemeClr val="tx2"/>
                </a:solidFill>
                <a:latin typeface="Verdana" pitchFamily="34" charset="0"/>
                <a:ea typeface="+mj-ea"/>
                <a:cs typeface="+mj-cs"/>
              </a:rPr>
              <a:t/>
            </a:r>
            <a:br>
              <a:rPr lang="en-GB" sz="3200" kern="0">
                <a:solidFill>
                  <a:schemeClr val="tx2"/>
                </a:solidFill>
                <a:latin typeface="Verdana" pitchFamily="34" charset="0"/>
                <a:ea typeface="+mj-ea"/>
                <a:cs typeface="+mj-cs"/>
              </a:rPr>
            </a:br>
            <a:r>
              <a:rPr lang="en-GB" sz="2000" b="1" kern="0" smtClean="0">
                <a:solidFill>
                  <a:schemeClr val="tx2"/>
                </a:solidFill>
                <a:latin typeface="Verdana" pitchFamily="34" charset="0"/>
                <a:ea typeface="+mj-ea"/>
                <a:cs typeface="+mj-cs"/>
              </a:rPr>
              <a:t/>
            </a:r>
            <a:br>
              <a:rPr lang="en-GB" sz="2000" b="1" kern="0" smtClean="0">
                <a:solidFill>
                  <a:schemeClr val="tx2"/>
                </a:solidFill>
                <a:latin typeface="Verdana" pitchFamily="34" charset="0"/>
                <a:ea typeface="+mj-ea"/>
                <a:cs typeface="+mj-cs"/>
              </a:rPr>
            </a:br>
            <a:endParaRPr lang="en-GB" sz="3600" kern="0">
              <a:solidFill>
                <a:schemeClr val="tx2"/>
              </a:solidFill>
              <a:latin typeface="Verdana" pitchFamily="34" charset="0"/>
              <a:ea typeface="+mj-ea"/>
              <a:cs typeface="+mj-cs"/>
            </a:endParaRPr>
          </a:p>
        </p:txBody>
      </p:sp>
      <p:pic>
        <p:nvPicPr>
          <p:cNvPr id="35843" name="Picture 3"/>
          <p:cNvPicPr>
            <a:picLocks noChangeAspect="1" noChangeArrowheads="1"/>
          </p:cNvPicPr>
          <p:nvPr/>
        </p:nvPicPr>
        <p:blipFill>
          <a:blip r:embed="rId5" cstate="print"/>
          <a:srcRect l="34020" t="10080" r="32433" b="5081"/>
          <a:stretch>
            <a:fillRect/>
          </a:stretch>
        </p:blipFill>
        <p:spPr bwMode="auto">
          <a:xfrm>
            <a:off x="611560" y="1219063"/>
            <a:ext cx="3384376" cy="4814393"/>
          </a:xfrm>
          <a:prstGeom prst="rect">
            <a:avLst/>
          </a:prstGeom>
          <a:noFill/>
          <a:ln w="9525">
            <a:noFill/>
            <a:miter lim="800000"/>
            <a:headEnd/>
            <a:tailEnd/>
          </a:ln>
        </p:spPr>
      </p:pic>
      <p:pic>
        <p:nvPicPr>
          <p:cNvPr id="35844" name="Picture 4"/>
          <p:cNvPicPr>
            <a:picLocks noChangeAspect="1" noChangeArrowheads="1"/>
          </p:cNvPicPr>
          <p:nvPr/>
        </p:nvPicPr>
        <p:blipFill>
          <a:blip r:embed="rId6" cstate="print"/>
          <a:srcRect l="34020" t="10920" r="32433" b="5081"/>
          <a:stretch>
            <a:fillRect/>
          </a:stretch>
        </p:blipFill>
        <p:spPr bwMode="auto">
          <a:xfrm>
            <a:off x="4139952" y="1268760"/>
            <a:ext cx="1944216" cy="2738332"/>
          </a:xfrm>
          <a:prstGeom prst="rect">
            <a:avLst/>
          </a:prstGeom>
          <a:noFill/>
          <a:ln w="9525">
            <a:noFill/>
            <a:miter lim="800000"/>
            <a:headEnd/>
            <a:tailEnd/>
          </a:ln>
        </p:spPr>
      </p:pic>
      <p:pic>
        <p:nvPicPr>
          <p:cNvPr id="35845" name="Picture 5"/>
          <p:cNvPicPr>
            <a:picLocks noChangeAspect="1" noChangeArrowheads="1"/>
          </p:cNvPicPr>
          <p:nvPr/>
        </p:nvPicPr>
        <p:blipFill>
          <a:blip r:embed="rId7" cstate="print"/>
          <a:srcRect/>
          <a:stretch>
            <a:fillRect/>
          </a:stretch>
        </p:blipFill>
        <p:spPr bwMode="auto">
          <a:xfrm>
            <a:off x="5076056" y="2502569"/>
            <a:ext cx="1872208" cy="2654623"/>
          </a:xfrm>
          <a:prstGeom prst="rect">
            <a:avLst/>
          </a:prstGeom>
          <a:noFill/>
          <a:ln w="9525">
            <a:noFill/>
            <a:miter lim="800000"/>
            <a:headEnd/>
            <a:tailEnd/>
          </a:ln>
        </p:spPr>
      </p:pic>
      <p:pic>
        <p:nvPicPr>
          <p:cNvPr id="35846" name="Picture 6"/>
          <p:cNvPicPr>
            <a:picLocks noChangeAspect="1" noChangeArrowheads="1"/>
          </p:cNvPicPr>
          <p:nvPr/>
        </p:nvPicPr>
        <p:blipFill>
          <a:blip r:embed="rId8" cstate="print"/>
          <a:srcRect/>
          <a:stretch>
            <a:fillRect/>
          </a:stretch>
        </p:blipFill>
        <p:spPr bwMode="auto">
          <a:xfrm>
            <a:off x="6064981" y="3645024"/>
            <a:ext cx="2755491"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aggrund 2.bmp"/>
          <p:cNvPicPr/>
          <p:nvPr/>
        </p:nvPicPr>
        <p:blipFill>
          <a:blip r:embed="rId3" cstate="print"/>
          <a:srcRect l="8966" t="1754" b="16457"/>
          <a:stretch>
            <a:fillRect/>
          </a:stretch>
        </p:blipFill>
        <p:spPr>
          <a:xfrm>
            <a:off x="0" y="3501008"/>
            <a:ext cx="9144000" cy="33569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pic>
      <p:pic>
        <p:nvPicPr>
          <p:cNvPr id="7" name="Billede 6" descr="logo.bmp"/>
          <p:cNvPicPr>
            <a:picLocks noChangeAspect="1"/>
          </p:cNvPicPr>
          <p:nvPr/>
        </p:nvPicPr>
        <p:blipFill>
          <a:blip r:embed="rId4" cstate="print">
            <a:clrChange>
              <a:clrFrom>
                <a:srgbClr val="FFFFFF"/>
              </a:clrFrom>
              <a:clrTo>
                <a:srgbClr val="FFFFFF">
                  <a:alpha val="0"/>
                </a:srgbClr>
              </a:clrTo>
            </a:clrChange>
          </a:blip>
          <a:srcRect r="463" b="41490"/>
          <a:stretch>
            <a:fillRect/>
          </a:stretch>
        </p:blipFill>
        <p:spPr>
          <a:xfrm>
            <a:off x="6660232" y="2"/>
            <a:ext cx="2270159" cy="556831"/>
          </a:xfrm>
          <a:prstGeom prst="rect">
            <a:avLst/>
          </a:prstGeom>
        </p:spPr>
      </p:pic>
      <p:cxnSp>
        <p:nvCxnSpPr>
          <p:cNvPr id="14" name="Lige forbindelse 13"/>
          <p:cNvCxnSpPr/>
          <p:nvPr/>
        </p:nvCxnSpPr>
        <p:spPr>
          <a:xfrm>
            <a:off x="512911" y="980728"/>
            <a:ext cx="80915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539552" y="332656"/>
            <a:ext cx="7633395" cy="1512887"/>
          </a:xfrm>
          <a:prstGeom prst="rect">
            <a:avLst/>
          </a:prstGeom>
          <a:noFill/>
          <a:ln w="9525">
            <a:noFill/>
            <a:miter lim="800000"/>
            <a:headEnd/>
            <a:tailEnd/>
          </a:ln>
          <a:effectLst/>
        </p:spPr>
        <p:txBody>
          <a:bodyPr anchor="ctr"/>
          <a:lstStyle/>
          <a:p>
            <a:pPr>
              <a:defRPr/>
            </a:pPr>
            <a:endParaRPr lang="en-GB" b="1" dirty="0" smtClean="0">
              <a:latin typeface="Verdana" pitchFamily="34" charset="0"/>
            </a:endParaRPr>
          </a:p>
          <a:p>
            <a:pPr>
              <a:defRPr/>
            </a:pPr>
            <a:r>
              <a:rPr lang="en-GB" sz="3200" kern="0" dirty="0">
                <a:solidFill>
                  <a:schemeClr val="tx2"/>
                </a:solidFill>
                <a:latin typeface="Verdana" pitchFamily="34" charset="0"/>
                <a:ea typeface="+mj-ea"/>
                <a:cs typeface="+mj-cs"/>
              </a:rPr>
              <a:t/>
            </a:r>
            <a:br>
              <a:rPr lang="en-GB" sz="3200" kern="0" dirty="0">
                <a:solidFill>
                  <a:schemeClr val="tx2"/>
                </a:solidFill>
                <a:latin typeface="Verdana" pitchFamily="34" charset="0"/>
                <a:ea typeface="+mj-ea"/>
                <a:cs typeface="+mj-cs"/>
              </a:rPr>
            </a:br>
            <a:r>
              <a:rPr lang="en-GB" sz="2000" b="1" kern="0" dirty="0" smtClean="0">
                <a:solidFill>
                  <a:schemeClr val="tx2"/>
                </a:solidFill>
                <a:latin typeface="Verdana" pitchFamily="34" charset="0"/>
                <a:ea typeface="+mj-ea"/>
                <a:cs typeface="+mj-cs"/>
              </a:rPr>
              <a:t/>
            </a:r>
            <a:br>
              <a:rPr lang="en-GB" sz="2000" b="1" kern="0" dirty="0" smtClean="0">
                <a:solidFill>
                  <a:schemeClr val="tx2"/>
                </a:solidFill>
                <a:latin typeface="Verdana" pitchFamily="34" charset="0"/>
                <a:ea typeface="+mj-ea"/>
                <a:cs typeface="+mj-cs"/>
              </a:rPr>
            </a:br>
            <a:endParaRPr lang="en-GB" sz="3600" kern="0" dirty="0">
              <a:solidFill>
                <a:schemeClr val="tx2"/>
              </a:solidFill>
              <a:latin typeface="Verdana" pitchFamily="34" charset="0"/>
              <a:ea typeface="+mj-ea"/>
              <a:cs typeface="+mj-cs"/>
            </a:endParaRPr>
          </a:p>
        </p:txBody>
      </p:sp>
      <p:sp>
        <p:nvSpPr>
          <p:cNvPr id="11" name="Titel 10"/>
          <p:cNvSpPr>
            <a:spLocks noGrp="1"/>
          </p:cNvSpPr>
          <p:nvPr>
            <p:ph type="title"/>
          </p:nvPr>
        </p:nvSpPr>
        <p:spPr>
          <a:xfrm>
            <a:off x="395536" y="274638"/>
            <a:ext cx="8229600" cy="1143000"/>
          </a:xfrm>
        </p:spPr>
        <p:txBody>
          <a:bodyPr>
            <a:normAutofit fontScale="90000"/>
          </a:bodyPr>
          <a:lstStyle/>
          <a:p>
            <a:pPr algn="l"/>
            <a:r>
              <a:rPr lang="en-GB" dirty="0" smtClean="0"/>
              <a:t>Approval of Projects (1)</a:t>
            </a:r>
            <a:br>
              <a:rPr lang="en-GB" dirty="0" smtClean="0"/>
            </a:br>
            <a:endParaRPr lang="en-GB" dirty="0"/>
          </a:p>
        </p:txBody>
      </p:sp>
      <p:sp>
        <p:nvSpPr>
          <p:cNvPr id="12" name="Pladsholder til indhold 11"/>
          <p:cNvSpPr>
            <a:spLocks noGrp="1"/>
          </p:cNvSpPr>
          <p:nvPr>
            <p:ph idx="1"/>
          </p:nvPr>
        </p:nvSpPr>
        <p:spPr>
          <a:xfrm>
            <a:off x="395536" y="1135285"/>
            <a:ext cx="8496944" cy="4453955"/>
          </a:xfrm>
          <a:solidFill>
            <a:srgbClr val="FFFFFF"/>
          </a:solidFill>
        </p:spPr>
        <p:txBody>
          <a:bodyPr>
            <a:normAutofit/>
          </a:bodyPr>
          <a:lstStyle/>
          <a:p>
            <a:pPr>
              <a:buNone/>
            </a:pPr>
            <a:r>
              <a:rPr lang="en-GB" sz="3000" dirty="0" smtClean="0"/>
              <a:t>Approval of projects by District Councils must include:</a:t>
            </a:r>
          </a:p>
          <a:p>
            <a:pPr lvl="1"/>
            <a:r>
              <a:rPr lang="en-GB" sz="2600" dirty="0" smtClean="0"/>
              <a:t>Economic net present value of the project must be positive</a:t>
            </a:r>
          </a:p>
          <a:p>
            <a:pPr lvl="1"/>
            <a:r>
              <a:rPr lang="en-GB" sz="2600" dirty="0" smtClean="0"/>
              <a:t>Economic analyses should be based on latest guidelines from the Danish Energy Agency &amp; the Ministry of Finance</a:t>
            </a:r>
          </a:p>
          <a:p>
            <a:pPr lvl="2"/>
            <a:r>
              <a:rPr lang="en-GB" sz="2200" dirty="0" smtClean="0"/>
              <a:t>E.g. Discount rate of 4 percent</a:t>
            </a:r>
          </a:p>
          <a:p>
            <a:pPr lvl="2"/>
            <a:r>
              <a:rPr lang="en-GB" sz="2200" dirty="0" smtClean="0"/>
              <a:t>Economic fuel prices &amp; environmental costs </a:t>
            </a:r>
            <a:r>
              <a:rPr lang="en-GB" sz="2000" dirty="0" smtClean="0"/>
              <a:t>(CO</a:t>
            </a:r>
            <a:r>
              <a:rPr lang="en-GB" sz="2000" baseline="-25000" dirty="0" smtClean="0"/>
              <a:t>2</a:t>
            </a:r>
            <a:r>
              <a:rPr lang="en-GB" sz="2000" dirty="0" smtClean="0"/>
              <a:t>, SO</a:t>
            </a:r>
            <a:r>
              <a:rPr lang="en-GB" sz="2000" baseline="-25000" dirty="0" smtClean="0"/>
              <a:t>2</a:t>
            </a:r>
            <a:r>
              <a:rPr lang="en-GB" sz="2000" dirty="0" smtClean="0"/>
              <a:t> etc.)</a:t>
            </a:r>
            <a:endParaRPr lang="en-GB" sz="2200" dirty="0" smtClean="0"/>
          </a:p>
          <a:p>
            <a:pPr lvl="1"/>
            <a:r>
              <a:rPr lang="en-GB" sz="2600" dirty="0" smtClean="0"/>
              <a:t>Financial analyses </a:t>
            </a:r>
            <a:r>
              <a:rPr lang="en-GB" sz="2000" dirty="0" smtClean="0"/>
              <a:t>(DH company &amp; different size of consumers)</a:t>
            </a:r>
          </a:p>
          <a:p>
            <a:pPr lvl="1"/>
            <a:r>
              <a:rPr lang="en-GB" sz="2600" dirty="0" smtClean="0"/>
              <a:t>Ensure compliance with other planning</a:t>
            </a:r>
            <a:endParaRPr lang="en-GB"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Kontortema">
  <a:themeElements>
    <a:clrScheme name="Gladsaxe farver">
      <a:dk1>
        <a:sysClr val="windowText" lastClr="000000"/>
      </a:dk1>
      <a:lt1>
        <a:sysClr val="window" lastClr="FFFFFF"/>
      </a:lt1>
      <a:dk2>
        <a:srgbClr val="6F7072"/>
      </a:dk2>
      <a:lt2>
        <a:srgbClr val="E2E3E4"/>
      </a:lt2>
      <a:accent1>
        <a:srgbClr val="0084BA"/>
      </a:accent1>
      <a:accent2>
        <a:srgbClr val="A71431"/>
      </a:accent2>
      <a:accent3>
        <a:srgbClr val="9BBB59"/>
      </a:accent3>
      <a:accent4>
        <a:srgbClr val="5E1E78"/>
      </a:accent4>
      <a:accent5>
        <a:srgbClr val="469196"/>
      </a:accent5>
      <a:accent6>
        <a:srgbClr val="D2871D"/>
      </a:accent6>
      <a:hlink>
        <a:srgbClr val="0084BA"/>
      </a:hlink>
      <a:folHlink>
        <a:srgbClr val="5E1E78"/>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16170</TotalTime>
  <Words>1036</Words>
  <Application>Microsoft Office PowerPoint</Application>
  <PresentationFormat>Skærmshow (4:3)</PresentationFormat>
  <Paragraphs>230</Paragraphs>
  <Slides>13</Slides>
  <Notes>13</Notes>
  <HiddenSlides>0</HiddenSlides>
  <MMClips>0</MMClips>
  <ScaleCrop>false</ScaleCrop>
  <HeadingPairs>
    <vt:vector size="6" baseType="variant">
      <vt:variant>
        <vt:lpstr>Benyttede skrifttyper</vt:lpstr>
      </vt:variant>
      <vt:variant>
        <vt:i4>3</vt:i4>
      </vt:variant>
      <vt:variant>
        <vt:lpstr>Tema</vt:lpstr>
      </vt:variant>
      <vt:variant>
        <vt:i4>5</vt:i4>
      </vt:variant>
      <vt:variant>
        <vt:lpstr>Slidetitler</vt:lpstr>
      </vt:variant>
      <vt:variant>
        <vt:i4>13</vt:i4>
      </vt:variant>
    </vt:vector>
  </HeadingPairs>
  <TitlesOfParts>
    <vt:vector size="21" baseType="lpstr">
      <vt:lpstr>Arial</vt:lpstr>
      <vt:lpstr>Calibri</vt:lpstr>
      <vt:lpstr>Verdana</vt:lpstr>
      <vt:lpstr>Kontortema</vt:lpstr>
      <vt:lpstr>Brugerdefineret design</vt:lpstr>
      <vt:lpstr>1_Brugerdefineret design</vt:lpstr>
      <vt:lpstr>1_Kontortema</vt:lpstr>
      <vt:lpstr>2_Brugerdefineret design</vt:lpstr>
      <vt:lpstr>PowerPoint-præsentation</vt:lpstr>
      <vt:lpstr>Gladsaxe  - a Suburb of Copenhagen</vt:lpstr>
      <vt:lpstr>Energy &amp; Environmental Plans</vt:lpstr>
      <vt:lpstr>PowerPoint-præsentation</vt:lpstr>
      <vt:lpstr>PowerPoint-præsentation</vt:lpstr>
      <vt:lpstr>PowerPoint-præsentation</vt:lpstr>
      <vt:lpstr>Gladsaxe Ringby – 116 ha</vt:lpstr>
      <vt:lpstr>PowerPoint-præsentation</vt:lpstr>
      <vt:lpstr>Approval of Projects (1) </vt:lpstr>
      <vt:lpstr>Approval of Projects (2) </vt:lpstr>
      <vt:lpstr>Competitiveness  </vt:lpstr>
      <vt:lpstr>Does it work? </vt:lpstr>
      <vt:lpstr>PowerPoint-præsentation</vt:lpstr>
    </vt:vector>
  </TitlesOfParts>
  <Company>Gladsaxe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Jens Lunding;Thomas Engell</dc:creator>
  <cp:lastModifiedBy>Thomas Christian Engell</cp:lastModifiedBy>
  <cp:revision>536</cp:revision>
  <cp:lastPrinted>2015-09-04T12:53:29Z</cp:lastPrinted>
  <dcterms:created xsi:type="dcterms:W3CDTF">2011-12-06T08:30:39Z</dcterms:created>
  <dcterms:modified xsi:type="dcterms:W3CDTF">2015-09-04T13:11:52Z</dcterms:modified>
</cp:coreProperties>
</file>