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86" r:id="rId3"/>
    <p:sldId id="293" r:id="rId4"/>
    <p:sldId id="292" r:id="rId5"/>
    <p:sldId id="294" r:id="rId6"/>
    <p:sldId id="285" r:id="rId7"/>
    <p:sldId id="291" r:id="rId8"/>
    <p:sldId id="290" r:id="rId9"/>
    <p:sldId id="267" r:id="rId10"/>
    <p:sldId id="275" r:id="rId11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01A"/>
    <a:srgbClr val="D6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90" d="100"/>
          <a:sy n="190" d="100"/>
        </p:scale>
        <p:origin x="2934" y="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02BE1076-7449-463A-B9CD-DCAB36E1C37C}" type="datetimeFigureOut">
              <a:rPr lang="en-GB" smtClean="0"/>
              <a:t>01/09/2015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7AE33541-77C6-4404-8340-3C7CF96986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7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87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29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0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3541-77C6-4404-8340-3C7CF96986F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07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2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2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0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6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0B46-30F4-3541-ABA5-4C15AB98FB29}" type="datetimeFigureOut">
              <a:rPr lang="en-US" smtClean="0"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0D8C-5A50-3D47-9F5B-EDC10AB27A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243" y="5446185"/>
            <a:ext cx="3677225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 smtClean="0">
                <a:solidFill>
                  <a:srgbClr val="CD401A"/>
                </a:solidFill>
              </a:rPr>
              <a:t>In partnership with:</a:t>
            </a:r>
            <a:endParaRPr lang="en-GB" sz="2800" b="1" baseline="30000" dirty="0">
              <a:solidFill>
                <a:srgbClr val="CD401A"/>
              </a:solidFill>
            </a:endParaRPr>
          </a:p>
          <a:p>
            <a:endParaRPr lang="en-US" sz="8000" dirty="0"/>
          </a:p>
        </p:txBody>
      </p:sp>
      <p:pic>
        <p:nvPicPr>
          <p:cNvPr id="5" name="Picture 4" descr="dualSGstacked_Pos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996" y="5872906"/>
            <a:ext cx="619247" cy="655320"/>
          </a:xfrm>
          <a:prstGeom prst="rect">
            <a:avLst/>
          </a:prstGeom>
        </p:spPr>
      </p:pic>
      <p:pic>
        <p:nvPicPr>
          <p:cNvPr id="7" name="Picture 6" descr="SE logo (cmyk)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73" y="5923873"/>
            <a:ext cx="897914" cy="655320"/>
          </a:xfrm>
          <a:prstGeom prst="rect">
            <a:avLst/>
          </a:prstGeom>
        </p:spPr>
      </p:pic>
      <p:pic>
        <p:nvPicPr>
          <p:cNvPr id="8" name="Picture 7" descr="Energy_Saving_Trust_Logo_Black_24m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695" y="5876789"/>
            <a:ext cx="862584" cy="655320"/>
          </a:xfrm>
          <a:prstGeom prst="rect">
            <a:avLst/>
          </a:prstGeom>
        </p:spPr>
      </p:pic>
      <p:pic>
        <p:nvPicPr>
          <p:cNvPr id="9" name="Picture 8" descr="RES_CMYK_hr_icon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463" y="5923873"/>
            <a:ext cx="652009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7" y="1970024"/>
            <a:ext cx="576888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 smtClean="0">
                <a:solidFill>
                  <a:srgbClr val="CD401A"/>
                </a:solidFill>
              </a:rPr>
              <a:t>Local </a:t>
            </a:r>
            <a:r>
              <a:rPr lang="en-GB" sz="5400" b="1" baseline="30000" dirty="0">
                <a:solidFill>
                  <a:srgbClr val="CD401A"/>
                </a:solidFill>
              </a:rPr>
              <a:t>Authority District Heating </a:t>
            </a:r>
            <a:r>
              <a:rPr lang="en-GB" sz="5400" b="1" baseline="30000" dirty="0" smtClean="0">
                <a:solidFill>
                  <a:srgbClr val="CD401A"/>
                </a:solidFill>
              </a:rPr>
              <a:t>Strategy Programme</a:t>
            </a:r>
          </a:p>
          <a:p>
            <a:r>
              <a:rPr lang="en-GB" sz="4000" baseline="30000" dirty="0" smtClean="0">
                <a:solidFill>
                  <a:srgbClr val="CD401A"/>
                </a:solidFill>
              </a:rPr>
              <a:t> </a:t>
            </a:r>
            <a:endParaRPr lang="en-GB" sz="4000" baseline="30000" dirty="0">
              <a:solidFill>
                <a:srgbClr val="CD401A"/>
              </a:solidFill>
            </a:endParaRPr>
          </a:p>
          <a:p>
            <a:r>
              <a:rPr lang="en-GB" sz="4000" baseline="30000" dirty="0" smtClean="0">
                <a:solidFill>
                  <a:srgbClr val="CD401A"/>
                </a:solidFill>
              </a:rPr>
              <a:t>www.districtheatingscotland.com</a:t>
            </a:r>
            <a:endParaRPr lang="en-GB" sz="4000" baseline="30000" dirty="0">
              <a:solidFill>
                <a:srgbClr val="CD401A"/>
              </a:solidFill>
            </a:endParaRPr>
          </a:p>
          <a:p>
            <a:endParaRPr lang="en-GB" sz="4400" b="1" baseline="30000" dirty="0" smtClean="0">
              <a:solidFill>
                <a:srgbClr val="CD401A"/>
              </a:solidFill>
            </a:endParaRPr>
          </a:p>
          <a:p>
            <a:r>
              <a:rPr lang="en-GB" sz="4400" b="1" baseline="30000" dirty="0" smtClean="0">
                <a:solidFill>
                  <a:srgbClr val="CD401A"/>
                </a:solidFill>
              </a:rPr>
              <a:t>Working </a:t>
            </a:r>
            <a:r>
              <a:rPr lang="en-GB" sz="4400" b="1" baseline="30000" dirty="0">
                <a:solidFill>
                  <a:srgbClr val="CD401A"/>
                </a:solidFill>
              </a:rPr>
              <a:t>together for a decarbonised heat sector</a:t>
            </a:r>
          </a:p>
          <a:p>
            <a:endParaRPr lang="en-US" sz="8000" dirty="0"/>
          </a:p>
        </p:txBody>
      </p:sp>
      <p:pic>
        <p:nvPicPr>
          <p:cNvPr id="2" name="Picture 1" descr="sf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41" y="5895638"/>
            <a:ext cx="655983" cy="6559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401A"/>
              </a:solidFill>
            </a:endParaRPr>
          </a:p>
        </p:txBody>
      </p:sp>
      <p:pic>
        <p:nvPicPr>
          <p:cNvPr id="16" name="Picture 15" descr="HNP_Logo_Final_White_Version.eps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679" y="786467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Opportunity Assessment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78" y="1581818"/>
            <a:ext cx="618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D401A"/>
                </a:solidFill>
              </a:rPr>
              <a:t>Opportunity Assessment Tool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800" y="2199740"/>
            <a:ext cx="46900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Interface with heat map information</a:t>
            </a: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Dashboard report on individual projects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High level project information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000" dirty="0" smtClean="0">
                <a:solidFill>
                  <a:srgbClr val="CD401A"/>
                </a:solidFill>
              </a:rPr>
              <a:t>Pre-feasibility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Total heat demand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Network length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Outline costs (benchmark analysis)</a:t>
            </a:r>
          </a:p>
          <a:p>
            <a:endParaRPr lang="en-US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Webinar</a:t>
            </a:r>
          </a:p>
          <a:p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8400" y="-56628"/>
            <a:ext cx="1625599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8" y="2190851"/>
            <a:ext cx="2592885" cy="39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1" y="2766117"/>
            <a:ext cx="2705245" cy="407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917" y="216486"/>
            <a:ext cx="8179248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D401A"/>
                </a:solidFill>
              </a:rPr>
              <a:t>Agenda</a:t>
            </a:r>
            <a:endParaRPr lang="en-GB" sz="4000" b="1" baseline="30000" dirty="0" smtClean="0">
              <a:solidFill>
                <a:srgbClr val="CD401A"/>
              </a:solidFill>
            </a:endParaRPr>
          </a:p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69882"/>
              </p:ext>
            </p:extLst>
          </p:nvPr>
        </p:nvGraphicFramePr>
        <p:xfrm>
          <a:off x="1163783" y="1140411"/>
          <a:ext cx="6068290" cy="3151748"/>
        </p:xfrm>
        <a:graphic>
          <a:graphicData uri="http://schemas.openxmlformats.org/drawingml/2006/table">
            <a:tbl>
              <a:tblPr firstRow="1" firstCol="1" bandRow="1"/>
              <a:tblGrid>
                <a:gridCol w="1005087"/>
                <a:gridCol w="5063203"/>
              </a:tblGrid>
              <a:tr h="3956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Agenda for HNP District Heating Strategy Day 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(September 1</a:t>
                      </a:r>
                      <a:r>
                        <a:rPr lang="en-GB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Inverness)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 – 10.30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Registration and Coffee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10.30 – 12:15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AC (20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Authority feedback and progress update workshop (55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(Allan Crooks, Resource Efficient Scotland)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Case Study – the benefits of a strategic approach– Peter North (30 min)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12:15 – 13:00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Lunch – buffet style – sandwiches/wraps/cakes/fruit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9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917" y="216486"/>
            <a:ext cx="8179248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D401A"/>
                </a:solidFill>
              </a:rPr>
              <a:t>Agenda</a:t>
            </a:r>
            <a:endParaRPr lang="en-GB" sz="4000" b="1" baseline="30000" dirty="0" smtClean="0">
              <a:solidFill>
                <a:srgbClr val="CD401A"/>
              </a:solidFill>
            </a:endParaRPr>
          </a:p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77872"/>
              </p:ext>
            </p:extLst>
          </p:nvPr>
        </p:nvGraphicFramePr>
        <p:xfrm>
          <a:off x="1163783" y="1140410"/>
          <a:ext cx="5975926" cy="5578789"/>
        </p:xfrm>
        <a:graphic>
          <a:graphicData uri="http://schemas.openxmlformats.org/drawingml/2006/table">
            <a:tbl>
              <a:tblPr firstRow="1" firstCol="1" bandRow="1"/>
              <a:tblGrid>
                <a:gridCol w="989789"/>
                <a:gridCol w="4986137"/>
              </a:tblGrid>
              <a:tr h="4752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Agenda for HNP District Heating Strategy Day 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(September 1</a:t>
                      </a:r>
                      <a:r>
                        <a:rPr lang="en-GB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Inverness)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0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Module 3 – Planning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13:00 – 13.15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(Michael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Westwater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Scottish Government - Planning)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13.15– 14.05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Case Studies from Planning Authorities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Inverness event - (Ali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Bledowski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Aberdeenshire) (25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(Peter Marshall – Perth &amp; Kinross) (25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Glasgow event -   (Alan Duff - Glasgow City) (25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(Alexandra Lewis – Falkirk) (25 min)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14:05 – 14:30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Experiences from Denmark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Inverness event – (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Borup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DH, Anders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Hasselager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Bo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Riisgaard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Pedersen)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Glasgow event – (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Gladsaxe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Torsten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Malmdorf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Thomas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Engell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Gladsaxe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municipality)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14:30 – 14:45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 Panel Q@A 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14.45 – 15:05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Break – coffee and biscuits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15:05– 15:50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Energy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Masterplanning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 (Scottish Enterprise) (45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Calum Davidson – Inverness (15min presentation and 30min Workshop)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Euan Dobson – Glasgow (15min presentation and 30min Workshop)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15:50– 16:05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Case Study (TBA)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16:05 – 16:30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 1 Wrap up and HNP 1-2-1 sessions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(Allan Crooks, Resource Efficient Scotland /Paul Moseley, Scottish Futures Trust)</a:t>
                      </a: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917" y="216486"/>
            <a:ext cx="8179248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D401A"/>
                </a:solidFill>
              </a:rPr>
              <a:t>Agenda</a:t>
            </a:r>
            <a:endParaRPr lang="en-GB" sz="4000" b="1" baseline="30000" dirty="0" smtClean="0">
              <a:solidFill>
                <a:srgbClr val="CD401A"/>
              </a:solidFill>
            </a:endParaRPr>
          </a:p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0275"/>
              </p:ext>
            </p:extLst>
          </p:nvPr>
        </p:nvGraphicFramePr>
        <p:xfrm>
          <a:off x="1394691" y="1140412"/>
          <a:ext cx="5495636" cy="4837176"/>
        </p:xfrm>
        <a:graphic>
          <a:graphicData uri="http://schemas.openxmlformats.org/drawingml/2006/table">
            <a:tbl>
              <a:tblPr firstRow="1" firstCol="1" bandRow="1"/>
              <a:tblGrid>
                <a:gridCol w="910239"/>
                <a:gridCol w="4585397"/>
              </a:tblGrid>
              <a:tr h="3558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Agenda for HNP District Heating Strategy Day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(September 2</a:t>
                      </a:r>
                      <a:r>
                        <a:rPr lang="en-GB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Inverness)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09:00 – 09:30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Registration and Coffee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Module 4 – Business, commercial and financial models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09:30 – 09:55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– approaches to delivering heat networks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(Paul Moseley, Scottish Futures Trust)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09:55 – 10:15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Workshop – risk identification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10:15 – 10:35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Feedback from group workshop – discussion on risks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10:35 – 10:50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Break – coffee and biscuits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10:50 – 11:10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Commercial strategies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(Charles Smith, Brodies)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11:10 – 11:55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Workshop – commercial strategy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11:55 – 12:15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(Toby Tucker, Scottish Futures Trust)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12:15 – 12:30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Business case development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(Paul Moseley, Scottish Futures Trust)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12.30 – 13.30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Lunch – buffet style – sandwiches/wraps/cakes/fruit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917" y="216486"/>
            <a:ext cx="8179248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CD401A"/>
                </a:solidFill>
              </a:rPr>
              <a:t>Agenda</a:t>
            </a:r>
            <a:endParaRPr lang="en-GB" sz="4000" b="1" baseline="30000" dirty="0" smtClean="0">
              <a:solidFill>
                <a:srgbClr val="CD401A"/>
              </a:solidFill>
            </a:endParaRPr>
          </a:p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09775"/>
              </p:ext>
            </p:extLst>
          </p:nvPr>
        </p:nvGraphicFramePr>
        <p:xfrm>
          <a:off x="1163783" y="1140411"/>
          <a:ext cx="5635324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933375"/>
                <a:gridCol w="4701949"/>
              </a:tblGrid>
              <a:tr h="349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Agenda for HNP District Heating Strategy Day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(September 2</a:t>
                      </a:r>
                      <a:r>
                        <a:rPr lang="en-GB" sz="12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Inverness)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70" marR="57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Module 5 – Project Identification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13:30 – 14.20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concept to construction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(Allan Crooks, Resource Efficient Scotland)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Criteria Setting and prioritisation (30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Feasibility Study (10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Investment grade report (10 min)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14.20– 15.15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Enabling Support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(Rebecca Carr, Scottish Government – Energy)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RC (5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District Heating Loan fund (20 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Flexible tea break (15min)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LCITP (15 min)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15:15 – 16:00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Reflection / Identifying the next steps workshop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(Allan Crooks, Resource Efficient Scotland)</a:t>
                      </a:r>
                    </a:p>
                  </a:txBody>
                  <a:tcPr marL="53218" marR="5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54" y="169882"/>
            <a:ext cx="817924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54" y="1792086"/>
            <a:ext cx="63499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D401A"/>
                </a:solidFill>
              </a:rPr>
              <a:t>Why have a Strategy?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Reactive </a:t>
            </a:r>
            <a:r>
              <a:rPr lang="en-GB" sz="2000" dirty="0">
                <a:solidFill>
                  <a:srgbClr val="CD401A"/>
                </a:solidFill>
              </a:rPr>
              <a:t>approach to individual </a:t>
            </a:r>
            <a:r>
              <a:rPr lang="en-GB" sz="2000" dirty="0" smtClean="0">
                <a:solidFill>
                  <a:srgbClr val="CD401A"/>
                </a:solidFill>
              </a:rPr>
              <a:t>energy supply opportunities;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Provides a clear path to implementing;</a:t>
            </a:r>
            <a:endParaRPr lang="en-US" sz="2000" dirty="0" smtClean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CD401A"/>
                </a:solidFill>
              </a:rPr>
              <a:t>Local development plans require the consideration of heat networks;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CD401A"/>
              </a:solidFill>
            </a:endParaRPr>
          </a:p>
          <a:p>
            <a:r>
              <a:rPr lang="en-US" sz="2400" b="1" dirty="0" smtClean="0">
                <a:solidFill>
                  <a:srgbClr val="D63D25"/>
                </a:solidFill>
              </a:rPr>
              <a:t>Benefits of Joint Working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D63D25"/>
                </a:solidFill>
              </a:rPr>
              <a:t>Knowledge sharing and problem </a:t>
            </a:r>
            <a:r>
              <a:rPr lang="en-GB" sz="2000" dirty="0" smtClean="0">
                <a:solidFill>
                  <a:srgbClr val="D63D25"/>
                </a:solidFill>
              </a:rPr>
              <a:t>solving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D63D25"/>
                </a:solidFill>
              </a:rPr>
              <a:t>Access </a:t>
            </a:r>
            <a:r>
              <a:rPr lang="en-GB" sz="2000" dirty="0">
                <a:solidFill>
                  <a:srgbClr val="D63D25"/>
                </a:solidFill>
              </a:rPr>
              <a:t>to </a:t>
            </a:r>
            <a:r>
              <a:rPr lang="en-GB" sz="2000" dirty="0" smtClean="0">
                <a:solidFill>
                  <a:srgbClr val="D63D25"/>
                </a:solidFill>
              </a:rPr>
              <a:t>HNP expertise for </a:t>
            </a:r>
            <a:r>
              <a:rPr lang="en-GB" sz="2000" dirty="0">
                <a:solidFill>
                  <a:srgbClr val="D63D25"/>
                </a:solidFill>
              </a:rPr>
              <a:t>advice and support;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D63D25"/>
                </a:solidFill>
              </a:rPr>
              <a:t>One </a:t>
            </a:r>
            <a:r>
              <a:rPr lang="en-GB" sz="2000" dirty="0">
                <a:solidFill>
                  <a:srgbClr val="D63D25"/>
                </a:solidFill>
              </a:rPr>
              <a:t>to one consultancy advice on strategy development and local issues;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D63D25"/>
                </a:solidFill>
              </a:rPr>
              <a:t>Template documents and tools</a:t>
            </a:r>
          </a:p>
        </p:txBody>
      </p:sp>
    </p:spTree>
    <p:extLst>
      <p:ext uri="{BB962C8B-B14F-4D97-AF65-F5344CB8AC3E}">
        <p14:creationId xmlns:p14="http://schemas.microsoft.com/office/powerpoint/2010/main" val="26854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226" y="1736859"/>
            <a:ext cx="817924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22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265" y="1845094"/>
            <a:ext cx="1223689" cy="96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National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Energy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Mapping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0492" y="1849941"/>
            <a:ext cx="1637211" cy="96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Regional or Local Strategic Vision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7077" y="1845093"/>
            <a:ext cx="1362100" cy="96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Feasibility Study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7582" y="1849941"/>
            <a:ext cx="1436258" cy="96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Business Case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703" y="2128925"/>
            <a:ext cx="8149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4">
                    <a:lumMod val="75000"/>
                  </a:schemeClr>
                </a:solidFill>
              </a:rPr>
              <a:t>Strategic Framework</a:t>
            </a:r>
            <a:endParaRPr lang="en-GB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6004" y="2128925"/>
            <a:ext cx="7522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4">
                    <a:lumMod val="75000"/>
                  </a:schemeClr>
                </a:solidFill>
              </a:rPr>
              <a:t>Master-Planning</a:t>
            </a:r>
            <a:endParaRPr lang="en-GB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1658" y="1845092"/>
            <a:ext cx="1410924" cy="96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Strategic Framework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6994" y="1888243"/>
            <a:ext cx="1779712" cy="96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Energy </a:t>
            </a:r>
            <a:r>
              <a:rPr lang="en-GB" dirty="0" err="1" smtClean="0">
                <a:solidFill>
                  <a:schemeClr val="tx1"/>
                </a:solidFill>
              </a:rPr>
              <a:t>Masterplanning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226" y="1736859"/>
            <a:ext cx="817924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baseline="30000" dirty="0">
              <a:solidFill>
                <a:srgbClr val="D63D25"/>
              </a:solidFill>
            </a:endParaRPr>
          </a:p>
          <a:p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7360437" y="0"/>
            <a:ext cx="1783563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82"/>
            <a:ext cx="9144000" cy="4737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3088" y="2765395"/>
            <a:ext cx="2013527" cy="895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Appraisal Weighting and Hierarchy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3085" y="3713017"/>
            <a:ext cx="2013527" cy="895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Pipeline of Opportunity Areas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3087" y="1845094"/>
            <a:ext cx="2013527" cy="89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Opportunities Mapping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5167" y="3478906"/>
            <a:ext cx="2013527" cy="113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Commercial Assessment of Project Opportunities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5167" y="2721445"/>
            <a:ext cx="2013527" cy="895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Stakeholder Engagement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86211" y="1825518"/>
            <a:ext cx="2013527" cy="895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Delivery Model &amp; Structure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86211" y="2765395"/>
            <a:ext cx="2013527" cy="895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Finance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86211" y="3705272"/>
            <a:ext cx="2013527" cy="895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Finance Options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679" y="1082163"/>
            <a:ext cx="781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D401A"/>
                </a:solidFill>
              </a:rPr>
              <a:t>Strategy Template</a:t>
            </a:r>
            <a:endParaRPr lang="en-US" sz="4000" b="1" dirty="0">
              <a:solidFill>
                <a:srgbClr val="CD4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79" y="1696072"/>
            <a:ext cx="6188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D401A"/>
                </a:solidFill>
              </a:rPr>
              <a:t>Provides </a:t>
            </a:r>
            <a:r>
              <a:rPr lang="en-GB" sz="2800" dirty="0">
                <a:solidFill>
                  <a:srgbClr val="CD401A"/>
                </a:solidFill>
              </a:rPr>
              <a:t>guidance on the content and structure of </a:t>
            </a:r>
            <a:r>
              <a:rPr lang="en-GB" sz="2800" dirty="0" smtClean="0">
                <a:solidFill>
                  <a:srgbClr val="CD401A"/>
                </a:solidFill>
              </a:rPr>
              <a:t>a district heating strategy </a:t>
            </a:r>
            <a:endParaRPr lang="en-US" sz="2800" dirty="0">
              <a:solidFill>
                <a:srgbClr val="CD4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654" y="2766117"/>
            <a:ext cx="4690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The strategy document will define </a:t>
            </a:r>
            <a:r>
              <a:rPr lang="en-GB" sz="2000" dirty="0">
                <a:solidFill>
                  <a:srgbClr val="CD401A"/>
                </a:solidFill>
              </a:rPr>
              <a:t>the steps </a:t>
            </a:r>
            <a:r>
              <a:rPr lang="en-GB" sz="2000" dirty="0" smtClean="0">
                <a:solidFill>
                  <a:srgbClr val="CD401A"/>
                </a:solidFill>
              </a:rPr>
              <a:t>a Local Authority will </a:t>
            </a:r>
            <a:r>
              <a:rPr lang="en-GB" sz="2000" dirty="0">
                <a:solidFill>
                  <a:srgbClr val="CD401A"/>
                </a:solidFill>
              </a:rPr>
              <a:t>take to </a:t>
            </a:r>
            <a:r>
              <a:rPr lang="en-GB" sz="2000" dirty="0" smtClean="0">
                <a:solidFill>
                  <a:srgbClr val="CD401A"/>
                </a:solidFill>
              </a:rPr>
              <a:t>implement district heating. </a:t>
            </a:r>
          </a:p>
          <a:p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The document </a:t>
            </a:r>
            <a:r>
              <a:rPr lang="en-GB" sz="2000" dirty="0">
                <a:solidFill>
                  <a:srgbClr val="CD401A"/>
                </a:solidFill>
              </a:rPr>
              <a:t>is intended to </a:t>
            </a:r>
            <a:r>
              <a:rPr lang="en-GB" sz="2000" dirty="0" smtClean="0">
                <a:solidFill>
                  <a:srgbClr val="CD401A"/>
                </a:solidFill>
              </a:rPr>
              <a:t>put in place </a:t>
            </a:r>
            <a:r>
              <a:rPr lang="en-GB" sz="2000" dirty="0">
                <a:solidFill>
                  <a:srgbClr val="CD401A"/>
                </a:solidFill>
              </a:rPr>
              <a:t>formal and practical </a:t>
            </a:r>
            <a:r>
              <a:rPr lang="en-GB" sz="2000" dirty="0" smtClean="0">
                <a:solidFill>
                  <a:srgbClr val="CD401A"/>
                </a:solidFill>
              </a:rPr>
              <a:t>plans </a:t>
            </a:r>
            <a:r>
              <a:rPr lang="en-GB" sz="2000" dirty="0">
                <a:solidFill>
                  <a:srgbClr val="CD401A"/>
                </a:solidFill>
              </a:rPr>
              <a:t>for communicating, seeking approval of, and implementing </a:t>
            </a:r>
            <a:r>
              <a:rPr lang="en-GB" sz="2000" dirty="0" smtClean="0">
                <a:solidFill>
                  <a:srgbClr val="CD401A"/>
                </a:solidFill>
              </a:rPr>
              <a:t>district heating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CD401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CD401A"/>
                </a:solidFill>
              </a:rPr>
              <a:t>Integrated into wider council strategy</a:t>
            </a:r>
            <a:endParaRPr lang="en-US" sz="2000" dirty="0" smtClean="0">
              <a:solidFill>
                <a:srgbClr val="CD401A"/>
              </a:solidFill>
            </a:endParaRPr>
          </a:p>
          <a:p>
            <a:endParaRPr lang="en-US" sz="2000" dirty="0">
              <a:solidFill>
                <a:srgbClr val="D63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4675" y="4238"/>
            <a:ext cx="1799325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8" y="2766117"/>
            <a:ext cx="2670807" cy="3725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12751</TotalTime>
  <Words>720</Words>
  <Application>Microsoft Office PowerPoint</Application>
  <PresentationFormat>On-screen Show (4:3)</PresentationFormat>
  <Paragraphs>162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Gourley</dc:creator>
  <cp:lastModifiedBy>Allan Crooks</cp:lastModifiedBy>
  <cp:revision>93</cp:revision>
  <cp:lastPrinted>2015-08-31T13:04:58Z</cp:lastPrinted>
  <dcterms:created xsi:type="dcterms:W3CDTF">2015-05-27T08:51:44Z</dcterms:created>
  <dcterms:modified xsi:type="dcterms:W3CDTF">2015-09-02T11:43:56Z</dcterms:modified>
</cp:coreProperties>
</file>