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61" r:id="rId3"/>
    <p:sldId id="267" r:id="rId4"/>
    <p:sldId id="268" r:id="rId5"/>
    <p:sldId id="264"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74" autoAdjust="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396"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F605E5-3627-4D41-8481-E3F685348B33}" type="datetimeFigureOut">
              <a:rPr lang="en-GB" smtClean="0"/>
              <a:t>08/06/2015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27780E1-D861-4BCF-A5BD-20DB83E2F073}" type="slidenum">
              <a:rPr lang="en-GB" smtClean="0"/>
              <a:t>‹#›</a:t>
            </a:fld>
            <a:endParaRPr lang="en-GB"/>
          </a:p>
        </p:txBody>
      </p:sp>
    </p:spTree>
    <p:extLst>
      <p:ext uri="{BB962C8B-B14F-4D97-AF65-F5344CB8AC3E}">
        <p14:creationId xmlns:p14="http://schemas.microsoft.com/office/powerpoint/2010/main" val="411165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7780E1-D861-4BCF-A5BD-20DB83E2F073}" type="slidenum">
              <a:rPr lang="en-GB" smtClean="0"/>
              <a:t>1</a:t>
            </a:fld>
            <a:endParaRPr lang="en-GB"/>
          </a:p>
        </p:txBody>
      </p:sp>
    </p:spTree>
    <p:extLst>
      <p:ext uri="{BB962C8B-B14F-4D97-AF65-F5344CB8AC3E}">
        <p14:creationId xmlns:p14="http://schemas.microsoft.com/office/powerpoint/2010/main" val="241849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7780E1-D861-4BCF-A5BD-20DB83E2F073}" type="slidenum">
              <a:rPr lang="en-GB" smtClean="0"/>
              <a:t>2</a:t>
            </a:fld>
            <a:endParaRPr lang="en-GB"/>
          </a:p>
        </p:txBody>
      </p:sp>
    </p:spTree>
    <p:extLst>
      <p:ext uri="{BB962C8B-B14F-4D97-AF65-F5344CB8AC3E}">
        <p14:creationId xmlns:p14="http://schemas.microsoft.com/office/powerpoint/2010/main" val="24184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7780E1-D861-4BCF-A5BD-20DB83E2F073}" type="slidenum">
              <a:rPr lang="en-GB" smtClean="0"/>
              <a:t>3</a:t>
            </a:fld>
            <a:endParaRPr lang="en-GB"/>
          </a:p>
        </p:txBody>
      </p:sp>
    </p:spTree>
    <p:extLst>
      <p:ext uri="{BB962C8B-B14F-4D97-AF65-F5344CB8AC3E}">
        <p14:creationId xmlns:p14="http://schemas.microsoft.com/office/powerpoint/2010/main" val="241849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027780E1-D861-4BCF-A5BD-20DB83E2F073}" type="slidenum">
              <a:rPr lang="en-GB" smtClean="0"/>
              <a:t>4</a:t>
            </a:fld>
            <a:endParaRPr lang="en-GB"/>
          </a:p>
        </p:txBody>
      </p:sp>
    </p:spTree>
    <p:extLst>
      <p:ext uri="{BB962C8B-B14F-4D97-AF65-F5344CB8AC3E}">
        <p14:creationId xmlns:p14="http://schemas.microsoft.com/office/powerpoint/2010/main" val="241849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GB" dirty="0"/>
          </a:p>
        </p:txBody>
      </p:sp>
      <p:sp>
        <p:nvSpPr>
          <p:cNvPr id="4" name="Slide Number Placeholder 3"/>
          <p:cNvSpPr>
            <a:spLocks noGrp="1"/>
          </p:cNvSpPr>
          <p:nvPr>
            <p:ph type="sldNum" sz="quarter" idx="10"/>
          </p:nvPr>
        </p:nvSpPr>
        <p:spPr/>
        <p:txBody>
          <a:bodyPr/>
          <a:lstStyle/>
          <a:p>
            <a:fld id="{027780E1-D861-4BCF-A5BD-20DB83E2F073}" type="slidenum">
              <a:rPr lang="en-GB" smtClean="0"/>
              <a:t>5</a:t>
            </a:fld>
            <a:endParaRPr lang="en-GB"/>
          </a:p>
        </p:txBody>
      </p:sp>
    </p:spTree>
    <p:extLst>
      <p:ext uri="{BB962C8B-B14F-4D97-AF65-F5344CB8AC3E}">
        <p14:creationId xmlns:p14="http://schemas.microsoft.com/office/powerpoint/2010/main" val="241849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3CFA37-6544-4968-991F-08289606B897}" type="datetimeFigureOut">
              <a:rPr lang="en-GB" smtClean="0"/>
              <a:t>08/06/2015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10831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3CFA37-6544-4968-991F-08289606B897}" type="datetimeFigureOut">
              <a:rPr lang="en-GB" smtClean="0"/>
              <a:t>08/06/2015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169321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3CFA37-6544-4968-991F-08289606B897}" type="datetimeFigureOut">
              <a:rPr lang="en-GB" smtClean="0"/>
              <a:t>08/06/2015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29747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3CFA37-6544-4968-991F-08289606B897}" type="datetimeFigureOut">
              <a:rPr lang="en-GB" smtClean="0"/>
              <a:t>08/06/2015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143728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CFA37-6544-4968-991F-08289606B897}" type="datetimeFigureOut">
              <a:rPr lang="en-GB" smtClean="0"/>
              <a:t>08/06/2015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244106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3CFA37-6544-4968-991F-08289606B897}" type="datetimeFigureOut">
              <a:rPr lang="en-GB" smtClean="0"/>
              <a:t>08/06/2015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288916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3CFA37-6544-4968-991F-08289606B897}" type="datetimeFigureOut">
              <a:rPr lang="en-GB" smtClean="0"/>
              <a:t>08/06/2015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2074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3CFA37-6544-4968-991F-08289606B897}" type="datetimeFigureOut">
              <a:rPr lang="en-GB" smtClean="0"/>
              <a:t>08/06/2015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352637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CFA37-6544-4968-991F-08289606B897}" type="datetimeFigureOut">
              <a:rPr lang="en-GB" smtClean="0"/>
              <a:t>08/06/2015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354352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CFA37-6544-4968-991F-08289606B897}" type="datetimeFigureOut">
              <a:rPr lang="en-GB" smtClean="0"/>
              <a:t>08/06/2015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118774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CFA37-6544-4968-991F-08289606B897}" type="datetimeFigureOut">
              <a:rPr lang="en-GB" smtClean="0"/>
              <a:t>08/06/2015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FBA06-4099-4EE5-B3E3-8E1DA8095546}" type="slidenum">
              <a:rPr lang="en-GB" smtClean="0"/>
              <a:t>‹#›</a:t>
            </a:fld>
            <a:endParaRPr lang="en-GB"/>
          </a:p>
        </p:txBody>
      </p:sp>
    </p:spTree>
    <p:extLst>
      <p:ext uri="{BB962C8B-B14F-4D97-AF65-F5344CB8AC3E}">
        <p14:creationId xmlns:p14="http://schemas.microsoft.com/office/powerpoint/2010/main" val="9502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CFA37-6544-4968-991F-08289606B897}" type="datetimeFigureOut">
              <a:rPr lang="en-GB" smtClean="0"/>
              <a:t>08/06/2015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FBA06-4099-4EE5-B3E3-8E1DA8095546}" type="slidenum">
              <a:rPr lang="en-GB" smtClean="0"/>
              <a:t>‹#›</a:t>
            </a:fld>
            <a:endParaRPr lang="en-GB"/>
          </a:p>
        </p:txBody>
      </p:sp>
    </p:spTree>
    <p:extLst>
      <p:ext uri="{BB962C8B-B14F-4D97-AF65-F5344CB8AC3E}">
        <p14:creationId xmlns:p14="http://schemas.microsoft.com/office/powerpoint/2010/main" val="260632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wm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v.scot/heatmap" TargetMode="External"/><Relationship Id="rId11" Type="http://schemas.openxmlformats.org/officeDocument/2006/relationships/image" Target="../media/image10.jpg"/><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wmf"/><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3582" y="260648"/>
            <a:ext cx="8640536" cy="490991"/>
          </a:xfrm>
          <a:prstGeom prst="rect">
            <a:avLst/>
          </a:prstGeom>
          <a:solidFill>
            <a:schemeClr val="accent4">
              <a:lumMod val="40000"/>
              <a:lumOff val="6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prstClr val="black"/>
                </a:solidFill>
              </a:rPr>
              <a:t>Local Heat </a:t>
            </a:r>
            <a:r>
              <a:rPr lang="en-GB" b="1" dirty="0">
                <a:solidFill>
                  <a:prstClr val="black"/>
                </a:solidFill>
              </a:rPr>
              <a:t>and </a:t>
            </a:r>
            <a:r>
              <a:rPr lang="en-GB" b="1" dirty="0" smtClean="0">
                <a:solidFill>
                  <a:prstClr val="black"/>
                </a:solidFill>
              </a:rPr>
              <a:t>Energy Efficiency </a:t>
            </a:r>
            <a:endParaRPr lang="en-GB" b="1" dirty="0">
              <a:solidFill>
                <a:prstClr val="black"/>
              </a:solidFill>
            </a:endParaRPr>
          </a:p>
        </p:txBody>
      </p:sp>
      <p:sp>
        <p:nvSpPr>
          <p:cNvPr id="11" name="Rectangle 10"/>
          <p:cNvSpPr/>
          <p:nvPr/>
        </p:nvSpPr>
        <p:spPr>
          <a:xfrm>
            <a:off x="233582" y="1858617"/>
            <a:ext cx="5418538" cy="3077766"/>
          </a:xfrm>
          <a:prstGeom prst="rect">
            <a:avLst/>
          </a:prstGeom>
          <a:ln>
            <a:solidFill>
              <a:schemeClr val="tx1"/>
            </a:solidFill>
          </a:ln>
        </p:spPr>
        <p:txBody>
          <a:bodyPr wrap="square">
            <a:spAutoFit/>
          </a:bodyPr>
          <a:lstStyle/>
          <a:p>
            <a:r>
              <a:rPr lang="en-GB" b="1" dirty="0" smtClean="0"/>
              <a:t>Heat vision: </a:t>
            </a:r>
          </a:p>
          <a:p>
            <a:pPr marL="285750" indent="-285750">
              <a:buFontTx/>
              <a:buChar char="-"/>
            </a:pPr>
            <a:r>
              <a:rPr lang="en-GB" sz="1600" dirty="0" smtClean="0"/>
              <a:t>a </a:t>
            </a:r>
            <a:r>
              <a:rPr lang="en-GB" sz="1600" b="1" dirty="0" smtClean="0"/>
              <a:t>commercially viable, diverse industry </a:t>
            </a:r>
            <a:r>
              <a:rPr lang="en-GB" sz="1600" dirty="0" smtClean="0"/>
              <a:t>delivering resource efficiency, low carbon and renewable heat to serve Scotland's heat needs </a:t>
            </a:r>
          </a:p>
          <a:p>
            <a:pPr marL="285750" indent="-285750">
              <a:buFontTx/>
              <a:buChar char="-"/>
            </a:pPr>
            <a:r>
              <a:rPr lang="en-GB" sz="1600" dirty="0" smtClean="0"/>
              <a:t>£2.6 billion a year on heating and cooling our homes, and organisations</a:t>
            </a:r>
          </a:p>
          <a:p>
            <a:pPr marL="285750" indent="-285750">
              <a:buFontTx/>
              <a:buChar char="-"/>
            </a:pPr>
            <a:r>
              <a:rPr lang="en-GB" sz="1600" dirty="0" smtClean="0"/>
              <a:t>Strategic direction through our Heat policy</a:t>
            </a:r>
          </a:p>
          <a:p>
            <a:pPr marL="285750" indent="-285750">
              <a:buFontTx/>
              <a:buChar char="-"/>
            </a:pPr>
            <a:r>
              <a:rPr lang="en-GB" sz="1600" dirty="0" smtClean="0"/>
              <a:t>largely </a:t>
            </a:r>
            <a:r>
              <a:rPr lang="en-GB" sz="1600" dirty="0"/>
              <a:t>decarbonised heat system by 2050, with significant progress by 2030:</a:t>
            </a:r>
          </a:p>
          <a:p>
            <a:pPr marL="285750" indent="-285750">
              <a:buFont typeface="Arial" panose="020B0604020202020204" pitchFamily="34" charset="0"/>
              <a:buChar char="•"/>
            </a:pPr>
            <a:r>
              <a:rPr lang="en-GB" sz="1600" dirty="0"/>
              <a:t>Clear ambition for district </a:t>
            </a:r>
            <a:r>
              <a:rPr lang="en-GB" sz="1600" dirty="0" smtClean="0"/>
              <a:t>heating</a:t>
            </a:r>
          </a:p>
          <a:p>
            <a:pPr marL="285750" indent="-285750">
              <a:buFont typeface="Arial" panose="020B0604020202020204" pitchFamily="34" charset="0"/>
              <a:buChar char="•"/>
            </a:pPr>
            <a:r>
              <a:rPr lang="en-GB" sz="1600" dirty="0" smtClean="0"/>
              <a:t>Programmes </a:t>
            </a:r>
            <a:r>
              <a:rPr lang="en-GB" sz="1600" dirty="0"/>
              <a:t>supporting uptake of </a:t>
            </a:r>
            <a:r>
              <a:rPr lang="en-GB" sz="1600" b="1" dirty="0"/>
              <a:t>Renewable Heat </a:t>
            </a:r>
            <a:r>
              <a:rPr lang="en-GB" sz="1600" b="1" dirty="0" smtClean="0"/>
              <a:t>Incentive</a:t>
            </a:r>
          </a:p>
        </p:txBody>
      </p:sp>
      <p:sp>
        <p:nvSpPr>
          <p:cNvPr id="20" name="Rectangle 19"/>
          <p:cNvSpPr/>
          <p:nvPr/>
        </p:nvSpPr>
        <p:spPr>
          <a:xfrm>
            <a:off x="233581" y="911300"/>
            <a:ext cx="8521407" cy="933524"/>
          </a:xfrm>
          <a:prstGeom prst="rect">
            <a:avLst/>
          </a:prstGeom>
          <a:solidFill>
            <a:schemeClr val="accent4">
              <a:lumMod val="40000"/>
              <a:lumOff val="60000"/>
            </a:schemeClr>
          </a:solidFill>
        </p:spPr>
        <p:txBody>
          <a:bodyPr vert="horz" lIns="91440" tIns="45720" rIns="91440" bIns="45720" rtlCol="0" anchor="ctr">
            <a:normAutofit/>
          </a:bodyPr>
          <a:lstStyle/>
          <a:p>
            <a:pPr>
              <a:spcBef>
                <a:spcPct val="0"/>
              </a:spcBef>
            </a:pPr>
            <a:r>
              <a:rPr lang="en-GB" sz="1600" b="1" dirty="0">
                <a:solidFill>
                  <a:prstClr val="black"/>
                </a:solidFill>
                <a:latin typeface="+mj-lt"/>
                <a:ea typeface="+mj-ea"/>
                <a:cs typeface="+mj-cs"/>
              </a:rPr>
              <a:t>Ambition</a:t>
            </a:r>
            <a:r>
              <a:rPr lang="en-GB" sz="1600" dirty="0">
                <a:solidFill>
                  <a:prstClr val="black"/>
                </a:solidFill>
                <a:latin typeface="+mj-lt"/>
                <a:ea typeface="+mj-ea"/>
                <a:cs typeface="+mj-cs"/>
              </a:rPr>
              <a:t>: drive economic growth and competitiveness, and support efforts to tackle inequality, by enabling every household, business, public sector and third sector organisation to use less energy, reduce their fuel costs and cut their carbon </a:t>
            </a:r>
            <a:r>
              <a:rPr lang="en-GB" sz="1600" dirty="0" smtClean="0">
                <a:solidFill>
                  <a:prstClr val="black"/>
                </a:solidFill>
                <a:latin typeface="+mj-lt"/>
                <a:ea typeface="+mj-ea"/>
                <a:cs typeface="+mj-cs"/>
              </a:rPr>
              <a:t>emissions. </a:t>
            </a:r>
            <a:r>
              <a:rPr lang="en-GB" sz="1600" dirty="0">
                <a:solidFill>
                  <a:prstClr val="black"/>
                </a:solidFill>
                <a:latin typeface="+mj-lt"/>
                <a:ea typeface="+mj-ea"/>
                <a:cs typeface="+mj-cs"/>
              </a:rPr>
              <a:t> </a:t>
            </a:r>
          </a:p>
        </p:txBody>
      </p:sp>
      <p:sp>
        <p:nvSpPr>
          <p:cNvPr id="21" name="Rectangle 20"/>
          <p:cNvSpPr/>
          <p:nvPr/>
        </p:nvSpPr>
        <p:spPr>
          <a:xfrm>
            <a:off x="233581" y="4964975"/>
            <a:ext cx="5418538" cy="1200329"/>
          </a:xfrm>
          <a:prstGeom prst="rect">
            <a:avLst/>
          </a:prstGeom>
          <a:solidFill>
            <a:schemeClr val="tx1"/>
          </a:solidFill>
          <a:ln>
            <a:solidFill>
              <a:schemeClr val="tx1"/>
            </a:solidFill>
          </a:ln>
        </p:spPr>
        <p:txBody>
          <a:bodyPr wrap="square">
            <a:spAutoFit/>
          </a:bodyPr>
          <a:lstStyle/>
          <a:p>
            <a:r>
              <a:rPr lang="en-GB" sz="1600" b="1" dirty="0" smtClean="0">
                <a:solidFill>
                  <a:schemeClr val="bg1"/>
                </a:solidFill>
              </a:rPr>
              <a:t>Energy Efficiency</a:t>
            </a:r>
            <a:r>
              <a:rPr lang="en-GB" sz="1600" dirty="0" smtClean="0">
                <a:solidFill>
                  <a:schemeClr val="bg1"/>
                </a:solidFill>
              </a:rPr>
              <a:t>:</a:t>
            </a:r>
          </a:p>
          <a:p>
            <a:pPr marL="285750" indent="-285750">
              <a:buFont typeface="Arial" panose="020B0604020202020204" pitchFamily="34" charset="0"/>
              <a:buChar char="•"/>
            </a:pPr>
            <a:r>
              <a:rPr lang="en-GB" sz="1400" dirty="0" smtClean="0">
                <a:solidFill>
                  <a:schemeClr val="bg1"/>
                </a:solidFill>
              </a:rPr>
              <a:t>Scotland’s energy </a:t>
            </a:r>
            <a:r>
              <a:rPr lang="en-GB" sz="1400" dirty="0">
                <a:solidFill>
                  <a:schemeClr val="bg1"/>
                </a:solidFill>
              </a:rPr>
              <a:t>consumption </a:t>
            </a:r>
            <a:r>
              <a:rPr lang="en-GB" sz="1400" dirty="0" smtClean="0">
                <a:solidFill>
                  <a:schemeClr val="bg1"/>
                </a:solidFill>
              </a:rPr>
              <a:t>in 2012 was 11.8</a:t>
            </a:r>
            <a:r>
              <a:rPr lang="en-GB" sz="1400" dirty="0">
                <a:solidFill>
                  <a:schemeClr val="bg1"/>
                </a:solidFill>
              </a:rPr>
              <a:t>% lower than </a:t>
            </a:r>
            <a:r>
              <a:rPr lang="en-GB" sz="1400" dirty="0" smtClean="0">
                <a:solidFill>
                  <a:schemeClr val="bg1"/>
                </a:solidFill>
              </a:rPr>
              <a:t>05-07</a:t>
            </a:r>
          </a:p>
          <a:p>
            <a:pPr marL="285750" indent="-285750">
              <a:buFont typeface="Arial" panose="020B0604020202020204" pitchFamily="34" charset="0"/>
              <a:buChar char="•"/>
            </a:pPr>
            <a:r>
              <a:rPr lang="en-GB" sz="1400" dirty="0" smtClean="0">
                <a:solidFill>
                  <a:schemeClr val="bg1"/>
                </a:solidFill>
              </a:rPr>
              <a:t>Created  the </a:t>
            </a:r>
            <a:r>
              <a:rPr lang="en-GB" sz="1400" b="1" dirty="0" smtClean="0">
                <a:solidFill>
                  <a:schemeClr val="bg1"/>
                </a:solidFill>
              </a:rPr>
              <a:t>Resource Efficient Scotland </a:t>
            </a:r>
            <a:r>
              <a:rPr lang="en-GB" sz="1400" dirty="0" smtClean="0">
                <a:solidFill>
                  <a:schemeClr val="bg1"/>
                </a:solidFill>
              </a:rPr>
              <a:t>advice and support programme, supporting over 33,000 organisations to realise over £49 million and 910 </a:t>
            </a:r>
            <a:r>
              <a:rPr lang="en-GB" sz="1400" dirty="0" err="1" smtClean="0">
                <a:solidFill>
                  <a:schemeClr val="bg1"/>
                </a:solidFill>
              </a:rPr>
              <a:t>GWh</a:t>
            </a:r>
            <a:r>
              <a:rPr lang="en-GB" sz="1400" dirty="0" smtClean="0">
                <a:solidFill>
                  <a:schemeClr val="bg1"/>
                </a:solidFill>
              </a:rPr>
              <a:t> of lifetime energy savings</a:t>
            </a:r>
            <a:endParaRPr lang="en-GB" sz="1400" dirty="0">
              <a:solidFill>
                <a:schemeClr val="bg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927" y="2021497"/>
            <a:ext cx="2670821" cy="191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cxnSpLocks noChangeShapeType="1"/>
          </p:cNvCxnSpPr>
          <p:nvPr/>
        </p:nvCxnSpPr>
        <p:spPr bwMode="auto">
          <a:xfrm flipV="1">
            <a:off x="8460432" y="1980259"/>
            <a:ext cx="0" cy="1880789"/>
          </a:xfrm>
          <a:prstGeom prst="straightConnector1">
            <a:avLst/>
          </a:prstGeom>
          <a:noFill/>
          <a:ln w="50800">
            <a:solidFill>
              <a:schemeClr val="accent2"/>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5454" y="6265042"/>
            <a:ext cx="4788664" cy="418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49" r="7639"/>
          <a:stretch/>
        </p:blipFill>
        <p:spPr bwMode="auto">
          <a:xfrm>
            <a:off x="5901927" y="4149080"/>
            <a:ext cx="3191328" cy="21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4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3582" y="260648"/>
            <a:ext cx="8640536" cy="490991"/>
          </a:xfrm>
          <a:prstGeom prst="rect">
            <a:avLst/>
          </a:prstGeom>
          <a:solidFill>
            <a:schemeClr val="accent4">
              <a:lumMod val="40000"/>
              <a:lumOff val="6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prstClr val="black"/>
                </a:solidFill>
              </a:rPr>
              <a:t>Local Heat </a:t>
            </a:r>
            <a:r>
              <a:rPr lang="en-GB" b="1" dirty="0">
                <a:solidFill>
                  <a:prstClr val="black"/>
                </a:solidFill>
              </a:rPr>
              <a:t>and </a:t>
            </a:r>
            <a:r>
              <a:rPr lang="en-GB" b="1" dirty="0" smtClean="0">
                <a:solidFill>
                  <a:prstClr val="black"/>
                </a:solidFill>
              </a:rPr>
              <a:t>Energy Efficiency </a:t>
            </a:r>
            <a:endParaRPr lang="en-GB"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454" y="6265042"/>
            <a:ext cx="4788664" cy="418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5687"/>
          <a:stretch/>
        </p:blipFill>
        <p:spPr bwMode="auto">
          <a:xfrm>
            <a:off x="5164780" y="3933056"/>
            <a:ext cx="3735644" cy="17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087" y="980728"/>
            <a:ext cx="368303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5325921" y="5800127"/>
            <a:ext cx="3413361" cy="464915"/>
          </a:xfrm>
        </p:spPr>
        <p:txBody>
          <a:bodyPr>
            <a:normAutofit/>
          </a:bodyPr>
          <a:lstStyle/>
          <a:p>
            <a:pPr marL="0" indent="0">
              <a:buNone/>
            </a:pPr>
            <a:r>
              <a:rPr lang="en-GB" sz="1800" dirty="0" smtClean="0">
                <a:hlinkClick r:id="rId6"/>
              </a:rPr>
              <a:t>www.gov.scot/heatmap</a:t>
            </a:r>
            <a:endParaRPr lang="en-GB" sz="1800" dirty="0" smtClean="0"/>
          </a:p>
          <a:p>
            <a:endParaRPr lang="en-GB" sz="18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281" y="980728"/>
            <a:ext cx="1602759" cy="1656184"/>
          </a:xfrm>
          <a:prstGeom prst="rect">
            <a:avLst/>
          </a:prstGeom>
        </p:spPr>
      </p:pic>
      <p:pic>
        <p:nvPicPr>
          <p:cNvPr id="16" name="Picture 15" descr="dualSGstacked_Pos_CMYK.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9583" y="2852936"/>
            <a:ext cx="479409" cy="507336"/>
          </a:xfrm>
          <a:prstGeom prst="rect">
            <a:avLst/>
          </a:prstGeom>
        </p:spPr>
      </p:pic>
      <p:pic>
        <p:nvPicPr>
          <p:cNvPr id="17" name="Picture 16" descr="SE logo (cmyk).ep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25740" y="2852936"/>
            <a:ext cx="656218" cy="478924"/>
          </a:xfrm>
          <a:prstGeom prst="rect">
            <a:avLst/>
          </a:prstGeom>
        </p:spPr>
      </p:pic>
      <p:pic>
        <p:nvPicPr>
          <p:cNvPr id="18" name="Picture 17" descr="Energy_Saving_Trust_Logo_Black_24mm.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58462" y="2852936"/>
            <a:ext cx="554903" cy="421569"/>
          </a:xfrm>
          <a:prstGeom prst="rect">
            <a:avLst/>
          </a:prstGeom>
        </p:spPr>
      </p:pic>
      <p:pic>
        <p:nvPicPr>
          <p:cNvPr id="19" name="Picture 18" descr="RES_CMYK_hr_icons.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65475" y="2852936"/>
            <a:ext cx="476504" cy="478924"/>
          </a:xfrm>
          <a:prstGeom prst="rect">
            <a:avLst/>
          </a:prstGeom>
        </p:spPr>
      </p:pic>
      <p:pic>
        <p:nvPicPr>
          <p:cNvPr id="22" name="Picture 21" descr="sft.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29848" y="2852936"/>
            <a:ext cx="479409" cy="479409"/>
          </a:xfrm>
          <a:prstGeom prst="rect">
            <a:avLst/>
          </a:prstGeom>
        </p:spPr>
      </p:pic>
      <p:sp>
        <p:nvSpPr>
          <p:cNvPr id="29" name="Rectangle 28"/>
          <p:cNvSpPr/>
          <p:nvPr/>
        </p:nvSpPr>
        <p:spPr>
          <a:xfrm>
            <a:off x="216019" y="3787773"/>
            <a:ext cx="4788029" cy="2431435"/>
          </a:xfrm>
          <a:prstGeom prst="rect">
            <a:avLst/>
          </a:prstGeom>
          <a:ln>
            <a:solidFill>
              <a:schemeClr val="tx1"/>
            </a:solidFill>
          </a:ln>
        </p:spPr>
        <p:txBody>
          <a:bodyPr wrap="square">
            <a:spAutoFit/>
          </a:bodyPr>
          <a:lstStyle/>
          <a:p>
            <a:r>
              <a:rPr lang="en-GB" sz="1400" b="1" dirty="0" smtClean="0"/>
              <a:t>Low Carbon Infrastructure Transition Programme</a:t>
            </a:r>
          </a:p>
          <a:p>
            <a:pPr marL="285750" indent="-285750">
              <a:buFont typeface="Arial" pitchFamily="34" charset="0"/>
              <a:buChar char="•"/>
            </a:pPr>
            <a:r>
              <a:rPr lang="en-GB" sz="1400" dirty="0"/>
              <a:t>£76 </a:t>
            </a:r>
            <a:r>
              <a:rPr lang="en-GB" sz="1400" dirty="0" smtClean="0"/>
              <a:t>million programme, part-funded by </a:t>
            </a:r>
            <a:r>
              <a:rPr lang="en-GB" sz="1400" dirty="0" err="1" smtClean="0"/>
              <a:t>ESF</a:t>
            </a:r>
            <a:r>
              <a:rPr lang="en-GB" sz="1400" dirty="0" smtClean="0"/>
              <a:t>, </a:t>
            </a:r>
            <a:r>
              <a:rPr lang="en-GB" sz="1400" dirty="0"/>
              <a:t>to boost jobs and economic growth in Scotland’s low carbon sector. </a:t>
            </a:r>
          </a:p>
          <a:p>
            <a:pPr marL="285750" indent="-285750">
              <a:buFont typeface="Arial" pitchFamily="34" charset="0"/>
              <a:buChar char="•"/>
            </a:pPr>
            <a:r>
              <a:rPr lang="en-GB" sz="1400" dirty="0" smtClean="0"/>
              <a:t>Scotland </a:t>
            </a:r>
            <a:r>
              <a:rPr lang="en-GB" sz="1400" dirty="0"/>
              <a:t>wide, cross-sector project development unit, to support the development and acceleration of over 100 low carbon infrastructure projects in the next 3 years</a:t>
            </a:r>
            <a:r>
              <a:rPr lang="en-GB" sz="1400" dirty="0" smtClean="0"/>
              <a:t>.</a:t>
            </a:r>
          </a:p>
          <a:p>
            <a:pPr marL="285750" indent="-285750">
              <a:buFont typeface="Arial" pitchFamily="34" charset="0"/>
              <a:buChar char="•"/>
            </a:pPr>
            <a:endParaRPr lang="en-GB" sz="1400" dirty="0" smtClean="0"/>
          </a:p>
          <a:p>
            <a:pPr marL="285750" indent="-285750">
              <a:buFont typeface="Arial" pitchFamily="34" charset="0"/>
              <a:buChar char="•"/>
            </a:pPr>
            <a:endParaRPr lang="en-GB" sz="1400" dirty="0" smtClean="0"/>
          </a:p>
          <a:p>
            <a:endParaRPr lang="en-GB" sz="1400" dirty="0"/>
          </a:p>
          <a:p>
            <a:endParaRPr lang="en-GB" sz="1400" dirty="0" smtClean="0"/>
          </a:p>
          <a:p>
            <a:endParaRPr lang="en-GB" sz="1200" dirty="0"/>
          </a:p>
        </p:txBody>
      </p:sp>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t="11429" b="13632"/>
          <a:stretch/>
        </p:blipFill>
        <p:spPr bwMode="auto">
          <a:xfrm>
            <a:off x="403598" y="5322521"/>
            <a:ext cx="4478360" cy="66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216019" y="935533"/>
            <a:ext cx="4788029" cy="2646878"/>
          </a:xfrm>
          <a:prstGeom prst="rect">
            <a:avLst/>
          </a:prstGeom>
          <a:ln>
            <a:solidFill>
              <a:schemeClr val="tx1"/>
            </a:solidFill>
          </a:ln>
        </p:spPr>
        <p:txBody>
          <a:bodyPr wrap="square">
            <a:spAutoFit/>
          </a:bodyPr>
          <a:lstStyle/>
          <a:p>
            <a:r>
              <a:rPr lang="en-GB" sz="1400" b="1" dirty="0" smtClean="0"/>
              <a:t>Heat Network Partnership</a:t>
            </a:r>
          </a:p>
          <a:p>
            <a:r>
              <a:rPr lang="en-GB" sz="1400" dirty="0" smtClean="0"/>
              <a:t>Coordinated programme of support </a:t>
            </a:r>
            <a:br>
              <a:rPr lang="en-GB" sz="1400" dirty="0" smtClean="0"/>
            </a:br>
            <a:r>
              <a:rPr lang="en-GB" sz="1400" dirty="0" smtClean="0"/>
              <a:t>for district heating</a:t>
            </a:r>
            <a:r>
              <a:rPr lang="en-GB" sz="1400" dirty="0"/>
              <a:t>:</a:t>
            </a:r>
            <a:endParaRPr lang="en-GB" sz="1400" dirty="0" smtClean="0"/>
          </a:p>
          <a:p>
            <a:pPr marL="285750" indent="-285750">
              <a:buFont typeface="Arial" pitchFamily="34" charset="0"/>
              <a:buChar char="•"/>
            </a:pPr>
            <a:r>
              <a:rPr lang="en-GB" sz="1400" dirty="0"/>
              <a:t>Project </a:t>
            </a:r>
            <a:r>
              <a:rPr lang="en-GB" sz="1400" dirty="0" smtClean="0"/>
              <a:t>directory</a:t>
            </a:r>
            <a:endParaRPr lang="en-GB" sz="1400" dirty="0"/>
          </a:p>
          <a:p>
            <a:pPr marL="285750" indent="-285750">
              <a:buFont typeface="Arial" pitchFamily="34" charset="0"/>
              <a:buChar char="•"/>
            </a:pPr>
            <a:r>
              <a:rPr lang="en-GB" sz="1400" dirty="0" smtClean="0"/>
              <a:t>Knowledge Hub (case studies, </a:t>
            </a:r>
            <a:br>
              <a:rPr lang="en-GB" sz="1400" dirty="0" smtClean="0"/>
            </a:br>
            <a:r>
              <a:rPr lang="en-GB" sz="1400" dirty="0" smtClean="0"/>
              <a:t>technical information, reports</a:t>
            </a:r>
            <a:endParaRPr lang="en-GB" sz="1400" dirty="0"/>
          </a:p>
          <a:p>
            <a:pPr marL="285750" indent="-285750">
              <a:buFont typeface="Arial" pitchFamily="34" charset="0"/>
              <a:buChar char="•"/>
            </a:pPr>
            <a:r>
              <a:rPr lang="en-GB" sz="1400" dirty="0"/>
              <a:t>Co-funded feasibility studies</a:t>
            </a:r>
          </a:p>
          <a:p>
            <a:pPr marL="285750" indent="-285750">
              <a:buFont typeface="Arial" pitchFamily="34" charset="0"/>
              <a:buChar char="•"/>
            </a:pPr>
            <a:r>
              <a:rPr lang="en-GB" sz="1400" dirty="0"/>
              <a:t>Project development support from </a:t>
            </a:r>
            <a:r>
              <a:rPr lang="en-GB" sz="1400" dirty="0" smtClean="0"/>
              <a:t>partners</a:t>
            </a:r>
          </a:p>
          <a:p>
            <a:pPr marL="285750" indent="-285750">
              <a:buFont typeface="Arial" pitchFamily="34" charset="0"/>
              <a:buChar char="•"/>
            </a:pPr>
            <a:endParaRPr lang="en-GB" sz="1400" dirty="0" smtClean="0"/>
          </a:p>
          <a:p>
            <a:pPr marL="285750" indent="-285750">
              <a:buFont typeface="Arial" pitchFamily="34" charset="0"/>
              <a:buChar char="•"/>
            </a:pPr>
            <a:endParaRPr lang="en-GB" sz="1400" dirty="0"/>
          </a:p>
          <a:p>
            <a:pPr marL="285750" indent="-285750">
              <a:buFont typeface="Arial" pitchFamily="34" charset="0"/>
              <a:buChar char="•"/>
            </a:pPr>
            <a:endParaRPr lang="en-GB" sz="1400" dirty="0" smtClean="0"/>
          </a:p>
          <a:p>
            <a:pPr marL="285750" indent="-285750">
              <a:buFont typeface="Arial" pitchFamily="34" charset="0"/>
              <a:buChar char="•"/>
            </a:pPr>
            <a:endParaRPr lang="en-GB" sz="1200" dirty="0"/>
          </a:p>
        </p:txBody>
      </p:sp>
    </p:spTree>
    <p:extLst>
      <p:ext uri="{BB962C8B-B14F-4D97-AF65-F5344CB8AC3E}">
        <p14:creationId xmlns:p14="http://schemas.microsoft.com/office/powerpoint/2010/main" val="33571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3582" y="260648"/>
            <a:ext cx="8640536" cy="490991"/>
          </a:xfrm>
          <a:prstGeom prst="rect">
            <a:avLst/>
          </a:prstGeom>
          <a:solidFill>
            <a:schemeClr val="accent4">
              <a:lumMod val="40000"/>
              <a:lumOff val="6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prstClr val="black"/>
                </a:solidFill>
              </a:rPr>
              <a:t>Local Heat </a:t>
            </a:r>
            <a:r>
              <a:rPr lang="en-GB" b="1" dirty="0">
                <a:solidFill>
                  <a:prstClr val="black"/>
                </a:solidFill>
              </a:rPr>
              <a:t>and </a:t>
            </a:r>
            <a:r>
              <a:rPr lang="en-GB" b="1" dirty="0" smtClean="0">
                <a:solidFill>
                  <a:prstClr val="black"/>
                </a:solidFill>
              </a:rPr>
              <a:t>Energy Efficiency </a:t>
            </a:r>
            <a:endParaRPr lang="en-GB"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454" y="6265042"/>
            <a:ext cx="4788664" cy="418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15155" y="813437"/>
            <a:ext cx="8640536" cy="5909310"/>
          </a:xfrm>
          <a:prstGeom prst="rect">
            <a:avLst/>
          </a:prstGeom>
        </p:spPr>
        <p:txBody>
          <a:bodyPr wrap="square">
            <a:spAutoFit/>
          </a:bodyPr>
          <a:lstStyle/>
          <a:p>
            <a:pPr marL="457200" indent="-457200">
              <a:buFont typeface="+mj-lt"/>
              <a:buAutoNum type="arabicPeriod"/>
            </a:pPr>
            <a:r>
              <a:rPr lang="en-GB" sz="2400" b="1" dirty="0" smtClean="0"/>
              <a:t>Existing Heat Networks</a:t>
            </a:r>
          </a:p>
          <a:p>
            <a:pPr marL="457200" indent="-457200">
              <a:buAutoNum type="arabicPeriod"/>
            </a:pPr>
            <a:endParaRPr lang="en-GB" sz="2400" b="1" dirty="0" smtClean="0"/>
          </a:p>
          <a:p>
            <a:pPr marL="342900" indent="-342900">
              <a:buFont typeface="Arial" pitchFamily="34" charset="0"/>
              <a:buChar char="•"/>
            </a:pPr>
            <a:r>
              <a:rPr lang="en-GB" dirty="0" smtClean="0"/>
              <a:t>122 operational projects</a:t>
            </a:r>
          </a:p>
          <a:p>
            <a:pPr marL="342900" indent="-342900">
              <a:buFont typeface="Arial" pitchFamily="34" charset="0"/>
              <a:buChar char="•"/>
            </a:pPr>
            <a:endParaRPr lang="en-GB" dirty="0" smtClean="0"/>
          </a:p>
          <a:p>
            <a:pPr marL="342900" indent="-342900">
              <a:buFont typeface="Arial" pitchFamily="34" charset="0"/>
              <a:buChar char="•"/>
            </a:pPr>
            <a:r>
              <a:rPr lang="en-GB" dirty="0" smtClean="0"/>
              <a:t>around 10,000 homes </a:t>
            </a:r>
            <a:br>
              <a:rPr lang="en-GB" dirty="0" smtClean="0"/>
            </a:br>
            <a:r>
              <a:rPr lang="en-GB" dirty="0" smtClean="0"/>
              <a:t>connected + schools, </a:t>
            </a:r>
            <a:r>
              <a:rPr lang="en-GB" dirty="0"/>
              <a:t/>
            </a:r>
            <a:br>
              <a:rPr lang="en-GB" dirty="0"/>
            </a:br>
            <a:r>
              <a:rPr lang="en-GB" dirty="0" smtClean="0"/>
              <a:t>hospitals and other public </a:t>
            </a:r>
            <a:br>
              <a:rPr lang="en-GB" dirty="0" smtClean="0"/>
            </a:br>
            <a:r>
              <a:rPr lang="en-GB" dirty="0" smtClean="0"/>
              <a:t>buildings</a:t>
            </a:r>
          </a:p>
          <a:p>
            <a:endParaRPr lang="en-GB" dirty="0" smtClean="0"/>
          </a:p>
          <a:p>
            <a:pPr marL="342900" indent="-342900">
              <a:buFont typeface="Arial" pitchFamily="34" charset="0"/>
              <a:buChar char="•"/>
            </a:pPr>
            <a:r>
              <a:rPr lang="en-GB" dirty="0" smtClean="0"/>
              <a:t>Local authority led</a:t>
            </a:r>
          </a:p>
          <a:p>
            <a:pPr marL="800100" lvl="1" indent="-342900">
              <a:buFont typeface="Arial" pitchFamily="34" charset="0"/>
              <a:buChar char="•"/>
            </a:pPr>
            <a:r>
              <a:rPr lang="en-GB" dirty="0" smtClean="0"/>
              <a:t>city district heating </a:t>
            </a:r>
            <a:br>
              <a:rPr lang="en-GB" dirty="0" smtClean="0"/>
            </a:br>
            <a:r>
              <a:rPr lang="en-GB" dirty="0" smtClean="0"/>
              <a:t>and communal heating</a:t>
            </a:r>
          </a:p>
          <a:p>
            <a:pPr marL="800100" lvl="1" indent="-342900">
              <a:buFont typeface="Arial" pitchFamily="34" charset="0"/>
              <a:buChar char="•"/>
            </a:pPr>
            <a:r>
              <a:rPr lang="en-GB" dirty="0" smtClean="0"/>
              <a:t>Urban and rural towns </a:t>
            </a:r>
            <a:br>
              <a:rPr lang="en-GB" dirty="0" smtClean="0"/>
            </a:br>
            <a:r>
              <a:rPr lang="en-GB" dirty="0"/>
              <a:t>– </a:t>
            </a:r>
            <a:r>
              <a:rPr lang="en-GB" dirty="0" smtClean="0"/>
              <a:t>renewable district </a:t>
            </a:r>
            <a:br>
              <a:rPr lang="en-GB" dirty="0" smtClean="0"/>
            </a:br>
            <a:r>
              <a:rPr lang="en-GB" dirty="0" smtClean="0"/>
              <a:t>heating</a:t>
            </a:r>
          </a:p>
          <a:p>
            <a:pPr lvl="1"/>
            <a:endParaRPr lang="en-GB" dirty="0" smtClean="0"/>
          </a:p>
          <a:p>
            <a:pPr marL="342900" indent="-342900">
              <a:buFont typeface="Arial" pitchFamily="34" charset="0"/>
              <a:buChar char="•"/>
            </a:pPr>
            <a:r>
              <a:rPr lang="en-GB" dirty="0" smtClean="0"/>
              <a:t>small-scale social housing and </a:t>
            </a:r>
            <a:br>
              <a:rPr lang="en-GB" dirty="0" smtClean="0"/>
            </a:br>
            <a:r>
              <a:rPr lang="en-GB" dirty="0" smtClean="0"/>
              <a:t>private heat networks – </a:t>
            </a:r>
            <a:br>
              <a:rPr lang="en-GB" dirty="0" smtClean="0"/>
            </a:br>
            <a:r>
              <a:rPr lang="en-GB" dirty="0" smtClean="0"/>
              <a:t>mainly biomass</a:t>
            </a:r>
            <a:endParaRPr lang="en-GB" sz="2000" b="1" dirty="0" smtClean="0"/>
          </a:p>
          <a:p>
            <a:pPr marL="457200" indent="-457200">
              <a:buAutoNum type="arabicPeriod"/>
            </a:pPr>
            <a:endParaRPr lang="en-GB" sz="2400" b="1" dirty="0"/>
          </a:p>
        </p:txBody>
      </p:sp>
      <p:pic>
        <p:nvPicPr>
          <p:cNvPr id="5" name="Picture 4" descr="Main pipelines, Lerwick District Heating Scheme"/>
          <p:cNvPicPr/>
          <p:nvPr/>
        </p:nvPicPr>
        <p:blipFill>
          <a:blip r:embed="rId4" cstate="print">
            <a:extLst>
              <a:ext uri="{28A0092B-C50C-407E-A947-70E740481C1C}">
                <a14:useLocalDpi xmlns:a14="http://schemas.microsoft.com/office/drawing/2010/main" val="0"/>
              </a:ext>
            </a:extLst>
          </a:blip>
          <a:srcRect r="7407" b="6387"/>
          <a:stretch>
            <a:fillRect/>
          </a:stretch>
        </p:blipFill>
        <p:spPr bwMode="auto">
          <a:xfrm>
            <a:off x="3603223" y="3374499"/>
            <a:ext cx="1648332" cy="1069806"/>
          </a:xfrm>
          <a:prstGeom prst="rect">
            <a:avLst/>
          </a:prstGeom>
          <a:noFill/>
          <a:ln>
            <a:noFill/>
          </a:ln>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599" b="16582"/>
          <a:stretch/>
        </p:blipFill>
        <p:spPr bwMode="auto">
          <a:xfrm>
            <a:off x="5426566" y="3374499"/>
            <a:ext cx="1584215" cy="106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3610558" y="1634349"/>
            <a:ext cx="1640997" cy="1188161"/>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391" y="5589240"/>
            <a:ext cx="1500257" cy="655775"/>
          </a:xfrm>
          <a:prstGeom prst="rect">
            <a:avLst/>
          </a:prstGeom>
        </p:spPr>
      </p:pic>
      <p:sp>
        <p:nvSpPr>
          <p:cNvPr id="3" name="TextBox 2"/>
          <p:cNvSpPr txBox="1"/>
          <p:nvPr/>
        </p:nvSpPr>
        <p:spPr>
          <a:xfrm>
            <a:off x="3610558" y="1308451"/>
            <a:ext cx="1158379" cy="307777"/>
          </a:xfrm>
          <a:prstGeom prst="rect">
            <a:avLst/>
          </a:prstGeom>
          <a:noFill/>
        </p:spPr>
        <p:txBody>
          <a:bodyPr wrap="square" rtlCol="0">
            <a:spAutoFit/>
          </a:bodyPr>
          <a:lstStyle/>
          <a:p>
            <a:r>
              <a:rPr lang="en-GB" sz="1400" dirty="0" smtClean="0"/>
              <a:t>Aberdeen</a:t>
            </a:r>
            <a:endParaRPr lang="en-GB" sz="1400"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6566" y="1644755"/>
            <a:ext cx="1584215" cy="1188161"/>
          </a:xfrm>
          <a:prstGeom prst="rect">
            <a:avLst/>
          </a:prstGeom>
        </p:spPr>
      </p:pic>
      <p:sp>
        <p:nvSpPr>
          <p:cNvPr id="16" name="TextBox 15"/>
          <p:cNvSpPr txBox="1"/>
          <p:nvPr/>
        </p:nvSpPr>
        <p:spPr>
          <a:xfrm>
            <a:off x="5426566" y="1333914"/>
            <a:ext cx="1158379" cy="307777"/>
          </a:xfrm>
          <a:prstGeom prst="rect">
            <a:avLst/>
          </a:prstGeom>
          <a:noFill/>
        </p:spPr>
        <p:txBody>
          <a:bodyPr wrap="square" rtlCol="0">
            <a:spAutoFit/>
          </a:bodyPr>
          <a:lstStyle/>
          <a:p>
            <a:r>
              <a:rPr lang="en-GB" sz="1400" dirty="0" smtClean="0"/>
              <a:t>Dundee</a:t>
            </a:r>
            <a:endParaRPr lang="en-GB" sz="1400" dirty="0"/>
          </a:p>
        </p:txBody>
      </p:sp>
      <p:pic>
        <p:nvPicPr>
          <p:cNvPr id="17" name="Picture 16"/>
          <p:cNvPicPr/>
          <p:nvPr/>
        </p:nvPicPr>
        <p:blipFill>
          <a:blip r:embed="rId9" cstate="print">
            <a:extLst>
              <a:ext uri="{28A0092B-C50C-407E-A947-70E740481C1C}">
                <a14:useLocalDpi xmlns:a14="http://schemas.microsoft.com/office/drawing/2010/main" val="0"/>
              </a:ext>
            </a:extLst>
          </a:blip>
          <a:stretch>
            <a:fillRect/>
          </a:stretch>
        </p:blipFill>
        <p:spPr>
          <a:xfrm>
            <a:off x="7137077" y="1599196"/>
            <a:ext cx="1718615" cy="1233719"/>
          </a:xfrm>
          <a:prstGeom prst="rect">
            <a:avLst/>
          </a:prstGeom>
        </p:spPr>
      </p:pic>
      <p:sp>
        <p:nvSpPr>
          <p:cNvPr id="18" name="TextBox 17"/>
          <p:cNvSpPr txBox="1"/>
          <p:nvPr/>
        </p:nvSpPr>
        <p:spPr>
          <a:xfrm>
            <a:off x="7144390" y="1308451"/>
            <a:ext cx="1158379" cy="307777"/>
          </a:xfrm>
          <a:prstGeom prst="rect">
            <a:avLst/>
          </a:prstGeom>
          <a:noFill/>
        </p:spPr>
        <p:txBody>
          <a:bodyPr wrap="square" rtlCol="0">
            <a:spAutoFit/>
          </a:bodyPr>
          <a:lstStyle/>
          <a:p>
            <a:r>
              <a:rPr lang="en-GB" sz="1400" dirty="0" smtClean="0"/>
              <a:t>Glasgow</a:t>
            </a:r>
            <a:endParaRPr lang="en-GB" sz="1400" dirty="0"/>
          </a:p>
        </p:txBody>
      </p:sp>
      <p:sp>
        <p:nvSpPr>
          <p:cNvPr id="19" name="TextBox 18"/>
          <p:cNvSpPr txBox="1"/>
          <p:nvPr/>
        </p:nvSpPr>
        <p:spPr>
          <a:xfrm>
            <a:off x="3579660" y="3004297"/>
            <a:ext cx="1158379" cy="307777"/>
          </a:xfrm>
          <a:prstGeom prst="rect">
            <a:avLst/>
          </a:prstGeom>
          <a:noFill/>
        </p:spPr>
        <p:txBody>
          <a:bodyPr wrap="square" rtlCol="0">
            <a:spAutoFit/>
          </a:bodyPr>
          <a:lstStyle/>
          <a:p>
            <a:r>
              <a:rPr lang="en-GB" sz="1400" dirty="0" err="1" smtClean="0"/>
              <a:t>Lerwick</a:t>
            </a:r>
            <a:endParaRPr lang="en-GB" sz="1400" dirty="0"/>
          </a:p>
        </p:txBody>
      </p:sp>
      <p:sp>
        <p:nvSpPr>
          <p:cNvPr id="20" name="TextBox 19"/>
          <p:cNvSpPr txBox="1"/>
          <p:nvPr/>
        </p:nvSpPr>
        <p:spPr>
          <a:xfrm>
            <a:off x="5426565" y="3015559"/>
            <a:ext cx="1158379" cy="307777"/>
          </a:xfrm>
          <a:prstGeom prst="rect">
            <a:avLst/>
          </a:prstGeom>
          <a:noFill/>
        </p:spPr>
        <p:txBody>
          <a:bodyPr wrap="square" rtlCol="0">
            <a:spAutoFit/>
          </a:bodyPr>
          <a:lstStyle/>
          <a:p>
            <a:r>
              <a:rPr lang="en-GB" sz="1400" dirty="0" smtClean="0"/>
              <a:t>Wick</a:t>
            </a:r>
            <a:endParaRPr lang="en-GB" sz="1400" dirty="0"/>
          </a:p>
        </p:txBody>
      </p:sp>
      <p:sp>
        <p:nvSpPr>
          <p:cNvPr id="22" name="TextBox 21"/>
          <p:cNvSpPr txBox="1"/>
          <p:nvPr/>
        </p:nvSpPr>
        <p:spPr>
          <a:xfrm>
            <a:off x="7117856" y="3015558"/>
            <a:ext cx="1158379" cy="307777"/>
          </a:xfrm>
          <a:prstGeom prst="rect">
            <a:avLst/>
          </a:prstGeom>
          <a:noFill/>
        </p:spPr>
        <p:txBody>
          <a:bodyPr wrap="square" rtlCol="0">
            <a:spAutoFit/>
          </a:bodyPr>
          <a:lstStyle/>
          <a:p>
            <a:r>
              <a:rPr lang="en-GB" sz="1400" dirty="0" smtClean="0"/>
              <a:t>Dunfermline</a:t>
            </a:r>
            <a:endParaRPr lang="en-GB" sz="1400" dirty="0"/>
          </a:p>
        </p:txBody>
      </p:sp>
      <p:pic>
        <p:nvPicPr>
          <p:cNvPr id="23" name="Picture 22"/>
          <p:cNvPicPr/>
          <p:nvPr/>
        </p:nvPicPr>
        <p:blipFill rotWithShape="1">
          <a:blip r:embed="rId10" cstate="print">
            <a:extLst>
              <a:ext uri="{28A0092B-C50C-407E-A947-70E740481C1C}">
                <a14:useLocalDpi xmlns:a14="http://schemas.microsoft.com/office/drawing/2010/main" val="0"/>
              </a:ext>
            </a:extLst>
          </a:blip>
          <a:srcRect b="12632"/>
          <a:stretch/>
        </p:blipFill>
        <p:spPr>
          <a:xfrm>
            <a:off x="7139790" y="3374499"/>
            <a:ext cx="1735084" cy="1069806"/>
          </a:xfrm>
          <a:prstGeom prst="rect">
            <a:avLst/>
          </a:prstGeom>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7856" y="5040706"/>
            <a:ext cx="1737835" cy="120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116652" y="4591400"/>
            <a:ext cx="1739039" cy="307777"/>
          </a:xfrm>
          <a:prstGeom prst="rect">
            <a:avLst/>
          </a:prstGeom>
          <a:noFill/>
        </p:spPr>
        <p:txBody>
          <a:bodyPr wrap="square" rtlCol="0">
            <a:spAutoFit/>
          </a:bodyPr>
          <a:lstStyle/>
          <a:p>
            <a:r>
              <a:rPr lang="en-GB" sz="1400" dirty="0" smtClean="0"/>
              <a:t>West Highland HA</a:t>
            </a:r>
            <a:endParaRPr lang="en-GB" sz="1400" dirty="0"/>
          </a:p>
        </p:txBody>
      </p:sp>
      <p:sp>
        <p:nvSpPr>
          <p:cNvPr id="26" name="TextBox 25"/>
          <p:cNvSpPr txBox="1"/>
          <p:nvPr/>
        </p:nvSpPr>
        <p:spPr>
          <a:xfrm>
            <a:off x="4252275" y="5589240"/>
            <a:ext cx="1174289" cy="307777"/>
          </a:xfrm>
          <a:prstGeom prst="rect">
            <a:avLst/>
          </a:prstGeom>
          <a:noFill/>
        </p:spPr>
        <p:txBody>
          <a:bodyPr wrap="square" rtlCol="0">
            <a:spAutoFit/>
          </a:bodyPr>
          <a:lstStyle/>
          <a:p>
            <a:pPr algn="r"/>
            <a:r>
              <a:rPr lang="en-GB" sz="1400" dirty="0" smtClean="0"/>
              <a:t>Hanover HA</a:t>
            </a:r>
            <a:endParaRPr lang="en-GB" sz="1400" dirty="0"/>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41233" y="4572259"/>
            <a:ext cx="1482870" cy="788761"/>
          </a:xfrm>
          <a:prstGeom prst="rect">
            <a:avLst/>
          </a:prstGeom>
        </p:spPr>
      </p:pic>
      <p:sp>
        <p:nvSpPr>
          <p:cNvPr id="28" name="TextBox 27"/>
          <p:cNvSpPr txBox="1"/>
          <p:nvPr/>
        </p:nvSpPr>
        <p:spPr>
          <a:xfrm>
            <a:off x="4252276" y="4557791"/>
            <a:ext cx="1174289" cy="523220"/>
          </a:xfrm>
          <a:prstGeom prst="rect">
            <a:avLst/>
          </a:prstGeom>
          <a:noFill/>
        </p:spPr>
        <p:txBody>
          <a:bodyPr wrap="square" rtlCol="0">
            <a:spAutoFit/>
          </a:bodyPr>
          <a:lstStyle/>
          <a:p>
            <a:pPr algn="r"/>
            <a:r>
              <a:rPr lang="en-GB" sz="1400" dirty="0" err="1" smtClean="0"/>
              <a:t>Banchory</a:t>
            </a:r>
            <a:r>
              <a:rPr lang="en-GB" sz="1400" dirty="0" smtClean="0"/>
              <a:t> - </a:t>
            </a:r>
            <a:r>
              <a:rPr lang="en-GB" sz="1400" dirty="0" err="1" smtClean="0"/>
              <a:t>HoBESCo</a:t>
            </a:r>
            <a:endParaRPr lang="en-GB" sz="1400" dirty="0"/>
          </a:p>
        </p:txBody>
      </p:sp>
    </p:spTree>
    <p:extLst>
      <p:ext uri="{BB962C8B-B14F-4D97-AF65-F5344CB8AC3E}">
        <p14:creationId xmlns:p14="http://schemas.microsoft.com/office/powerpoint/2010/main" val="57368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3582" y="260648"/>
            <a:ext cx="8640536" cy="490991"/>
          </a:xfrm>
          <a:prstGeom prst="rect">
            <a:avLst/>
          </a:prstGeom>
          <a:solidFill>
            <a:schemeClr val="accent4">
              <a:lumMod val="40000"/>
              <a:lumOff val="6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prstClr val="black"/>
                </a:solidFill>
              </a:rPr>
              <a:t>Local Heat </a:t>
            </a:r>
            <a:r>
              <a:rPr lang="en-GB" b="1" dirty="0">
                <a:solidFill>
                  <a:prstClr val="black"/>
                </a:solidFill>
              </a:rPr>
              <a:t>and </a:t>
            </a:r>
            <a:r>
              <a:rPr lang="en-GB" b="1" dirty="0" smtClean="0">
                <a:solidFill>
                  <a:prstClr val="black"/>
                </a:solidFill>
              </a:rPr>
              <a:t>Energy Efficiency </a:t>
            </a:r>
            <a:endParaRPr lang="en-GB"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454" y="6265042"/>
            <a:ext cx="4788664" cy="418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15155" y="813437"/>
            <a:ext cx="8640536" cy="5632311"/>
          </a:xfrm>
          <a:prstGeom prst="rect">
            <a:avLst/>
          </a:prstGeom>
        </p:spPr>
        <p:txBody>
          <a:bodyPr wrap="square">
            <a:spAutoFit/>
          </a:bodyPr>
          <a:lstStyle/>
          <a:p>
            <a:pPr marL="457200" indent="-457200">
              <a:buAutoNum type="arabicPeriod" startAt="2"/>
            </a:pPr>
            <a:r>
              <a:rPr lang="en-GB" sz="2400" b="1" dirty="0" smtClean="0"/>
              <a:t>District </a:t>
            </a:r>
            <a:r>
              <a:rPr lang="en-GB" sz="2400" b="1" dirty="0"/>
              <a:t>Heating </a:t>
            </a:r>
            <a:r>
              <a:rPr lang="en-GB" sz="2400" b="1" dirty="0" smtClean="0"/>
              <a:t>Development</a:t>
            </a:r>
            <a:endParaRPr lang="en-GB" sz="2400" b="1" dirty="0"/>
          </a:p>
          <a:p>
            <a:pPr marL="342900" indent="-342900">
              <a:buFont typeface="Arial" pitchFamily="34" charset="0"/>
              <a:buChar char="•"/>
            </a:pPr>
            <a:r>
              <a:rPr lang="en-GB" b="1" dirty="0" err="1" smtClean="0"/>
              <a:t>HNP</a:t>
            </a:r>
            <a:r>
              <a:rPr lang="en-GB" b="1" dirty="0" smtClean="0"/>
              <a:t> Partners have provide over £300,000 in support for Local Authority Strategies, Feasibility and Options Appraisals</a:t>
            </a:r>
          </a:p>
          <a:p>
            <a:r>
              <a:rPr lang="en-GB" sz="1200" b="1" dirty="0" smtClean="0"/>
              <a:t>Strategies</a:t>
            </a:r>
          </a:p>
          <a:p>
            <a:pPr marL="285750" indent="-285750">
              <a:buFont typeface="Arial" pitchFamily="34" charset="0"/>
              <a:buChar char="•"/>
            </a:pPr>
            <a:r>
              <a:rPr lang="en-GB" sz="1200" dirty="0"/>
              <a:t>City of Edinburgh Council </a:t>
            </a:r>
            <a:r>
              <a:rPr lang="en-GB" sz="1200" dirty="0" smtClean="0"/>
              <a:t>– Sustainable </a:t>
            </a:r>
            <a:r>
              <a:rPr lang="en-GB" sz="1200" dirty="0"/>
              <a:t>Upgrade Options for Multi-Storey Domestic Heating </a:t>
            </a:r>
            <a:r>
              <a:rPr lang="en-GB" sz="1200" dirty="0" smtClean="0"/>
              <a:t>Systems </a:t>
            </a:r>
            <a:r>
              <a:rPr lang="en-GB" sz="1200" i="1" dirty="0" smtClean="0"/>
              <a:t>(</a:t>
            </a:r>
            <a:r>
              <a:rPr lang="en-GB" sz="1200" i="1" dirty="0" err="1" smtClean="0"/>
              <a:t>WHF</a:t>
            </a:r>
            <a:r>
              <a:rPr lang="en-GB" sz="1200" i="1" dirty="0" smtClean="0"/>
              <a:t>)</a:t>
            </a:r>
          </a:p>
          <a:p>
            <a:pPr marL="285750" indent="-285750">
              <a:buFont typeface="Arial" pitchFamily="34" charset="0"/>
              <a:buChar char="•"/>
            </a:pPr>
            <a:r>
              <a:rPr lang="en-GB" sz="1200" dirty="0" smtClean="0"/>
              <a:t>City of Edinburgh Council – support for cluster development strategy </a:t>
            </a:r>
            <a:r>
              <a:rPr lang="en-GB" sz="1200" i="1" dirty="0" smtClean="0"/>
              <a:t>(RES)</a:t>
            </a:r>
          </a:p>
          <a:p>
            <a:pPr marL="285750" indent="-285750">
              <a:buFont typeface="Arial" pitchFamily="34" charset="0"/>
              <a:buChar char="•"/>
            </a:pPr>
            <a:r>
              <a:rPr lang="en-GB" sz="1200" dirty="0"/>
              <a:t>South Lanarkshire Council - Domestic heating </a:t>
            </a:r>
            <a:r>
              <a:rPr lang="en-GB" sz="1200" dirty="0" smtClean="0"/>
              <a:t>system options </a:t>
            </a:r>
            <a:r>
              <a:rPr lang="en-GB" sz="1200" dirty="0"/>
              <a:t>appraisal for non-traditional low rise </a:t>
            </a:r>
            <a:r>
              <a:rPr lang="en-GB" sz="1200" dirty="0" smtClean="0"/>
              <a:t>properties </a:t>
            </a:r>
            <a:r>
              <a:rPr lang="en-GB" sz="1200" i="1" dirty="0" smtClean="0"/>
              <a:t>(</a:t>
            </a:r>
            <a:r>
              <a:rPr lang="en-GB" sz="1200" i="1" dirty="0" err="1" smtClean="0"/>
              <a:t>WHF</a:t>
            </a:r>
            <a:r>
              <a:rPr lang="en-GB" sz="1200" i="1" dirty="0" smtClean="0"/>
              <a:t>)</a:t>
            </a:r>
            <a:endParaRPr lang="en-GB" sz="1200" i="1" dirty="0"/>
          </a:p>
          <a:p>
            <a:pPr marL="285750" indent="-285750">
              <a:buFont typeface="Arial" pitchFamily="34" charset="0"/>
              <a:buChar char="•"/>
            </a:pPr>
            <a:r>
              <a:rPr lang="en-GB" sz="1200" dirty="0" smtClean="0"/>
              <a:t>Renfrewshire </a:t>
            </a:r>
            <a:r>
              <a:rPr lang="en-GB" sz="1200" dirty="0"/>
              <a:t>Council –  </a:t>
            </a:r>
            <a:r>
              <a:rPr lang="en-GB" sz="1200" dirty="0" smtClean="0"/>
              <a:t>Rural District Heating Scheme Strategy Report </a:t>
            </a:r>
            <a:r>
              <a:rPr lang="en-GB" sz="1200" i="1" dirty="0" smtClean="0"/>
              <a:t>(</a:t>
            </a:r>
            <a:r>
              <a:rPr lang="en-GB" sz="1200" i="1" dirty="0" err="1" smtClean="0"/>
              <a:t>WHF</a:t>
            </a:r>
            <a:r>
              <a:rPr lang="en-GB" sz="1200" i="1" dirty="0" smtClean="0"/>
              <a:t>)</a:t>
            </a:r>
            <a:endParaRPr lang="en-GB" sz="1200" i="1" dirty="0"/>
          </a:p>
          <a:p>
            <a:pPr marL="285750" indent="-285750">
              <a:buFont typeface="Arial" pitchFamily="34" charset="0"/>
              <a:buChar char="•"/>
            </a:pPr>
            <a:r>
              <a:rPr lang="en-GB" sz="1200" dirty="0"/>
              <a:t>Renfrewshire Council – Renfrewshire Urban (Renewable) District </a:t>
            </a:r>
            <a:r>
              <a:rPr lang="en-GB" sz="1200" dirty="0" smtClean="0"/>
              <a:t>Heating Feasibility </a:t>
            </a:r>
            <a:r>
              <a:rPr lang="en-GB" sz="1200" i="1" dirty="0" smtClean="0"/>
              <a:t>(</a:t>
            </a:r>
            <a:r>
              <a:rPr lang="en-GB" sz="1200" i="1" dirty="0" err="1" smtClean="0"/>
              <a:t>WHF</a:t>
            </a:r>
            <a:r>
              <a:rPr lang="en-GB" sz="1200" i="1" dirty="0" smtClean="0"/>
              <a:t>)</a:t>
            </a:r>
          </a:p>
          <a:p>
            <a:pPr marL="285750" indent="-285750">
              <a:buFont typeface="Arial" pitchFamily="34" charset="0"/>
              <a:buChar char="•"/>
            </a:pPr>
            <a:r>
              <a:rPr lang="en-GB" sz="1200" dirty="0" smtClean="0"/>
              <a:t>Glasgow City Council – Business case for Glasgow Energy Services Company </a:t>
            </a:r>
            <a:r>
              <a:rPr lang="en-GB" sz="1200" i="1" dirty="0" smtClean="0"/>
              <a:t>(</a:t>
            </a:r>
            <a:r>
              <a:rPr lang="en-GB" sz="1200" i="1" dirty="0" err="1" smtClean="0"/>
              <a:t>SG</a:t>
            </a:r>
            <a:r>
              <a:rPr lang="en-GB" sz="1200" i="1" dirty="0" smtClean="0"/>
              <a:t> / SE / </a:t>
            </a:r>
            <a:r>
              <a:rPr lang="en-GB" sz="1200" i="1" dirty="0" err="1" smtClean="0"/>
              <a:t>SFT</a:t>
            </a:r>
            <a:r>
              <a:rPr lang="en-GB" sz="1200" i="1" dirty="0" smtClean="0"/>
              <a:t>)</a:t>
            </a:r>
          </a:p>
          <a:p>
            <a:endParaRPr lang="en-GB" sz="1200" i="1" dirty="0" smtClean="0"/>
          </a:p>
          <a:p>
            <a:r>
              <a:rPr lang="en-GB" sz="1200" b="1" dirty="0" smtClean="0"/>
              <a:t>Project feasibility / options appraisal</a:t>
            </a:r>
          </a:p>
          <a:p>
            <a:pPr marL="285750" indent="-285750">
              <a:buFont typeface="Arial" pitchFamily="34" charset="0"/>
              <a:buChar char="•"/>
            </a:pPr>
            <a:r>
              <a:rPr lang="en-GB" sz="1200" dirty="0" smtClean="0"/>
              <a:t>West </a:t>
            </a:r>
            <a:r>
              <a:rPr lang="en-GB" sz="1200" dirty="0"/>
              <a:t>Lothian Council </a:t>
            </a:r>
            <a:r>
              <a:rPr lang="en-GB" sz="1200" dirty="0" smtClean="0"/>
              <a:t>– </a:t>
            </a:r>
            <a:r>
              <a:rPr lang="en-GB" sz="1200" dirty="0" err="1" smtClean="0"/>
              <a:t>Kirkhill</a:t>
            </a:r>
            <a:r>
              <a:rPr lang="en-GB" sz="1200" dirty="0" smtClean="0"/>
              <a:t> </a:t>
            </a:r>
            <a:r>
              <a:rPr lang="en-GB" sz="1200" dirty="0"/>
              <a:t>district heating </a:t>
            </a:r>
            <a:r>
              <a:rPr lang="en-GB" sz="1200" i="1" dirty="0" smtClean="0"/>
              <a:t>(</a:t>
            </a:r>
            <a:r>
              <a:rPr lang="en-GB" sz="1200" i="1" dirty="0" err="1" smtClean="0"/>
              <a:t>WHF</a:t>
            </a:r>
            <a:r>
              <a:rPr lang="en-GB" sz="1200" i="1" dirty="0" smtClean="0"/>
              <a:t>)</a:t>
            </a:r>
            <a:endParaRPr lang="en-GB" sz="1200" i="1" dirty="0"/>
          </a:p>
          <a:p>
            <a:pPr marL="285750" indent="-285750">
              <a:buFont typeface="Arial" pitchFamily="34" charset="0"/>
              <a:buChar char="•"/>
            </a:pPr>
            <a:r>
              <a:rPr lang="en-GB" sz="1200" dirty="0"/>
              <a:t>Fife Council – </a:t>
            </a:r>
            <a:r>
              <a:rPr lang="en-GB" sz="1200" dirty="0" smtClean="0"/>
              <a:t>Business case to extend the Dunfermline Community Energy Scheme </a:t>
            </a:r>
            <a:r>
              <a:rPr lang="en-GB" sz="1200" i="1" dirty="0" smtClean="0"/>
              <a:t>(</a:t>
            </a:r>
            <a:r>
              <a:rPr lang="en-GB" sz="1200" i="1" dirty="0" err="1" smtClean="0"/>
              <a:t>SG</a:t>
            </a:r>
            <a:r>
              <a:rPr lang="en-GB" sz="1200" i="1" dirty="0" smtClean="0"/>
              <a:t> / </a:t>
            </a:r>
            <a:r>
              <a:rPr lang="en-GB" sz="1200" i="1" dirty="0" err="1" smtClean="0"/>
              <a:t>WHF</a:t>
            </a:r>
            <a:r>
              <a:rPr lang="en-GB" sz="1200" i="1" dirty="0" smtClean="0"/>
              <a:t> / RES / </a:t>
            </a:r>
            <a:r>
              <a:rPr lang="en-GB" sz="1200" i="1" dirty="0" err="1" smtClean="0"/>
              <a:t>SFT</a:t>
            </a:r>
            <a:r>
              <a:rPr lang="en-GB" sz="1200" i="1" dirty="0" smtClean="0"/>
              <a:t>)</a:t>
            </a:r>
          </a:p>
          <a:p>
            <a:pPr marL="285750" indent="-285750">
              <a:buFont typeface="Arial" pitchFamily="34" charset="0"/>
              <a:buChar char="•"/>
            </a:pPr>
            <a:r>
              <a:rPr lang="en-GB" sz="1200" dirty="0" smtClean="0"/>
              <a:t>North </a:t>
            </a:r>
            <a:r>
              <a:rPr lang="en-GB" sz="1200" dirty="0"/>
              <a:t>Lanarkshire Council </a:t>
            </a:r>
            <a:r>
              <a:rPr lang="en-GB" sz="1200" dirty="0" smtClean="0"/>
              <a:t>– </a:t>
            </a:r>
            <a:r>
              <a:rPr lang="en-GB" sz="1200" dirty="0" err="1" smtClean="0"/>
              <a:t>Muirhouse</a:t>
            </a:r>
            <a:r>
              <a:rPr lang="en-GB" sz="1200" dirty="0" smtClean="0"/>
              <a:t> </a:t>
            </a:r>
            <a:r>
              <a:rPr lang="en-GB" sz="1200" i="1" dirty="0" smtClean="0"/>
              <a:t>(</a:t>
            </a:r>
            <a:r>
              <a:rPr lang="en-GB" sz="1200" i="1" dirty="0" err="1" smtClean="0"/>
              <a:t>WHF</a:t>
            </a:r>
            <a:r>
              <a:rPr lang="en-GB" sz="1200" i="1" dirty="0" smtClean="0"/>
              <a:t>)</a:t>
            </a:r>
            <a:endParaRPr lang="en-GB" sz="1200" i="1" dirty="0"/>
          </a:p>
          <a:p>
            <a:pPr marL="285750" indent="-285750">
              <a:buFont typeface="Arial" pitchFamily="34" charset="0"/>
              <a:buChar char="•"/>
            </a:pPr>
            <a:r>
              <a:rPr lang="en-GB" sz="1200" dirty="0" smtClean="0"/>
              <a:t>Renfrewshire Council – Rowan &amp; </a:t>
            </a:r>
            <a:r>
              <a:rPr lang="en-GB" sz="1200" dirty="0" err="1" smtClean="0"/>
              <a:t>Spersfield</a:t>
            </a:r>
            <a:r>
              <a:rPr lang="en-GB" sz="1200" dirty="0" smtClean="0"/>
              <a:t> Sheltered Housing </a:t>
            </a:r>
            <a:r>
              <a:rPr lang="en-GB" sz="1200" i="1" dirty="0" smtClean="0"/>
              <a:t>(</a:t>
            </a:r>
            <a:r>
              <a:rPr lang="en-GB" sz="1200" i="1" dirty="0" err="1" smtClean="0"/>
              <a:t>WHF</a:t>
            </a:r>
            <a:r>
              <a:rPr lang="en-GB" sz="1200" i="1" dirty="0" smtClean="0"/>
              <a:t>)</a:t>
            </a:r>
          </a:p>
          <a:p>
            <a:pPr marL="285750" indent="-285750">
              <a:buFont typeface="Arial" pitchFamily="34" charset="0"/>
              <a:buChar char="•"/>
            </a:pPr>
            <a:r>
              <a:rPr lang="en-GB" sz="1200" dirty="0" smtClean="0"/>
              <a:t>Renfrewshire Council – </a:t>
            </a:r>
            <a:r>
              <a:rPr lang="en-GB" sz="1200" dirty="0" err="1" smtClean="0"/>
              <a:t>Alpatrick</a:t>
            </a:r>
            <a:r>
              <a:rPr lang="en-GB" sz="1200" dirty="0" smtClean="0"/>
              <a:t> Gardens options appraisal</a:t>
            </a:r>
            <a:r>
              <a:rPr lang="en-GB" sz="1200" i="1" dirty="0" smtClean="0"/>
              <a:t> (</a:t>
            </a:r>
            <a:r>
              <a:rPr lang="en-GB" sz="1200" i="1" dirty="0" err="1" smtClean="0"/>
              <a:t>WHF</a:t>
            </a:r>
            <a:r>
              <a:rPr lang="en-GB" sz="1200" i="1" dirty="0" smtClean="0"/>
              <a:t>)</a:t>
            </a:r>
            <a:endParaRPr lang="en-GB" sz="1200" i="1" dirty="0"/>
          </a:p>
          <a:p>
            <a:pPr marL="285750" indent="-285750">
              <a:buFont typeface="Arial" pitchFamily="34" charset="0"/>
              <a:buChar char="•"/>
            </a:pPr>
            <a:r>
              <a:rPr lang="en-GB" sz="1200" dirty="0" smtClean="0"/>
              <a:t>West </a:t>
            </a:r>
            <a:r>
              <a:rPr lang="en-GB" sz="1200" dirty="0"/>
              <a:t>Dunbartonshire Council </a:t>
            </a:r>
            <a:r>
              <a:rPr lang="en-GB" sz="1200" dirty="0" smtClean="0"/>
              <a:t>– Queens Quay </a:t>
            </a:r>
            <a:r>
              <a:rPr lang="en-GB" sz="1200" i="1" dirty="0" smtClean="0"/>
              <a:t>(</a:t>
            </a:r>
            <a:r>
              <a:rPr lang="en-GB" sz="1200" i="1" dirty="0" err="1" smtClean="0"/>
              <a:t>WHF</a:t>
            </a:r>
            <a:r>
              <a:rPr lang="en-GB" sz="1200" i="1" dirty="0" smtClean="0"/>
              <a:t> / RES)</a:t>
            </a:r>
            <a:endParaRPr lang="en-GB" sz="1200" i="1" dirty="0"/>
          </a:p>
          <a:p>
            <a:pPr marL="285750" indent="-285750">
              <a:buFont typeface="Arial" pitchFamily="34" charset="0"/>
              <a:buChar char="•"/>
            </a:pPr>
            <a:r>
              <a:rPr lang="en-GB" sz="1200" dirty="0" smtClean="0"/>
              <a:t>Fife </a:t>
            </a:r>
            <a:r>
              <a:rPr lang="en-GB" sz="1200" dirty="0"/>
              <a:t>Council </a:t>
            </a:r>
            <a:r>
              <a:rPr lang="en-GB" sz="1200" dirty="0" smtClean="0"/>
              <a:t>– </a:t>
            </a:r>
            <a:r>
              <a:rPr lang="en-GB" sz="1200" dirty="0" err="1" smtClean="0"/>
              <a:t>Methil</a:t>
            </a:r>
            <a:r>
              <a:rPr lang="en-GB" sz="1200" dirty="0" smtClean="0"/>
              <a:t> </a:t>
            </a:r>
            <a:r>
              <a:rPr lang="en-GB" sz="1200" i="1" dirty="0" smtClean="0"/>
              <a:t>(</a:t>
            </a:r>
            <a:r>
              <a:rPr lang="en-GB" sz="1200" i="1" dirty="0" err="1" smtClean="0"/>
              <a:t>WHF</a:t>
            </a:r>
            <a:r>
              <a:rPr lang="en-GB" sz="1200" i="1" dirty="0" smtClean="0"/>
              <a:t> / RES)</a:t>
            </a:r>
            <a:endParaRPr lang="en-GB" sz="1200" i="1" dirty="0"/>
          </a:p>
          <a:p>
            <a:pPr marL="285750" indent="-285750">
              <a:buFont typeface="Arial" pitchFamily="34" charset="0"/>
              <a:buChar char="•"/>
            </a:pPr>
            <a:r>
              <a:rPr lang="en-GB" sz="1200" dirty="0" smtClean="0"/>
              <a:t>Falkirk Council – </a:t>
            </a:r>
            <a:r>
              <a:rPr lang="en-GB" sz="1200" dirty="0" err="1"/>
              <a:t>Callendar</a:t>
            </a:r>
            <a:r>
              <a:rPr lang="en-GB" sz="1200" dirty="0"/>
              <a:t> </a:t>
            </a:r>
            <a:r>
              <a:rPr lang="en-GB" sz="1200" dirty="0" smtClean="0"/>
              <a:t>Park</a:t>
            </a:r>
            <a:r>
              <a:rPr lang="en-GB" sz="1200" dirty="0"/>
              <a:t> </a:t>
            </a:r>
            <a:r>
              <a:rPr lang="en-GB" sz="1200" i="1" dirty="0" smtClean="0"/>
              <a:t>(</a:t>
            </a:r>
            <a:r>
              <a:rPr lang="en-GB" sz="1200" i="1" dirty="0" err="1" smtClean="0"/>
              <a:t>WHF</a:t>
            </a:r>
            <a:r>
              <a:rPr lang="en-GB" sz="1200" i="1" dirty="0" smtClean="0"/>
              <a:t>)</a:t>
            </a:r>
          </a:p>
          <a:p>
            <a:pPr marL="285750" indent="-285750">
              <a:buFont typeface="Arial" pitchFamily="34" charset="0"/>
              <a:buChar char="•"/>
            </a:pPr>
            <a:r>
              <a:rPr lang="en-GB" sz="1200" dirty="0" smtClean="0"/>
              <a:t>Highland </a:t>
            </a:r>
            <a:r>
              <a:rPr lang="en-GB" sz="1200" dirty="0"/>
              <a:t>Council </a:t>
            </a:r>
            <a:r>
              <a:rPr lang="en-GB" sz="1200" dirty="0" smtClean="0"/>
              <a:t>– </a:t>
            </a:r>
            <a:r>
              <a:rPr lang="en-GB" sz="1200" dirty="0" err="1" smtClean="0"/>
              <a:t>Tain</a:t>
            </a:r>
            <a:r>
              <a:rPr lang="en-GB" sz="1200" dirty="0" smtClean="0"/>
              <a:t> </a:t>
            </a:r>
            <a:r>
              <a:rPr lang="en-GB" sz="1200" i="1" dirty="0" smtClean="0"/>
              <a:t>(</a:t>
            </a:r>
            <a:r>
              <a:rPr lang="en-GB" sz="1200" i="1" dirty="0" err="1" smtClean="0"/>
              <a:t>WHF</a:t>
            </a:r>
            <a:r>
              <a:rPr lang="en-GB" sz="1200" i="1" dirty="0" smtClean="0"/>
              <a:t>)</a:t>
            </a:r>
            <a:r>
              <a:rPr lang="en-GB" sz="1200" i="1" dirty="0"/>
              <a:t> </a:t>
            </a:r>
            <a:endParaRPr lang="en-GB" sz="1200" i="1" dirty="0" smtClean="0"/>
          </a:p>
          <a:p>
            <a:pPr marL="285750" indent="-285750">
              <a:buFont typeface="Arial" pitchFamily="34" charset="0"/>
              <a:buChar char="•"/>
            </a:pPr>
            <a:r>
              <a:rPr lang="en-GB" sz="1200" dirty="0" smtClean="0"/>
              <a:t>City </a:t>
            </a:r>
            <a:r>
              <a:rPr lang="en-GB" sz="1200" dirty="0"/>
              <a:t>of Edinburgh </a:t>
            </a:r>
            <a:r>
              <a:rPr lang="en-GB" sz="1200" dirty="0" smtClean="0"/>
              <a:t>Council, University of Edinburgh, NHS Lothian  </a:t>
            </a:r>
            <a:r>
              <a:rPr lang="en-GB" sz="1200" dirty="0"/>
              <a:t>– </a:t>
            </a:r>
            <a:r>
              <a:rPr lang="en-GB" sz="1200" dirty="0" err="1"/>
              <a:t>Bioquarter</a:t>
            </a:r>
            <a:r>
              <a:rPr lang="en-GB" sz="1200" dirty="0"/>
              <a:t> </a:t>
            </a:r>
            <a:r>
              <a:rPr lang="en-GB" sz="1200" i="1" dirty="0"/>
              <a:t>(</a:t>
            </a:r>
            <a:r>
              <a:rPr lang="en-GB" sz="1200" i="1" dirty="0" err="1"/>
              <a:t>SG</a:t>
            </a:r>
            <a:r>
              <a:rPr lang="en-GB" sz="1200" i="1" dirty="0"/>
              <a:t> / </a:t>
            </a:r>
            <a:r>
              <a:rPr lang="en-GB" sz="1200" i="1" dirty="0" smtClean="0"/>
              <a:t>SE / RES / </a:t>
            </a:r>
            <a:r>
              <a:rPr lang="en-GB" sz="1200" i="1" dirty="0" err="1" smtClean="0"/>
              <a:t>SFT</a:t>
            </a:r>
            <a:r>
              <a:rPr lang="en-GB" sz="1200" i="1" dirty="0" smtClean="0"/>
              <a:t>)</a:t>
            </a:r>
          </a:p>
          <a:p>
            <a:pPr marL="285750" indent="-285750">
              <a:buFont typeface="Arial" pitchFamily="34" charset="0"/>
              <a:buChar char="•"/>
            </a:pPr>
            <a:r>
              <a:rPr lang="en-GB" sz="1200" dirty="0" smtClean="0"/>
              <a:t>Argyll &amp; Bute Council, </a:t>
            </a:r>
            <a:r>
              <a:rPr lang="en-GB" sz="1200" dirty="0" err="1" smtClean="0"/>
              <a:t>WHHA</a:t>
            </a:r>
            <a:r>
              <a:rPr lang="en-GB" sz="1200" dirty="0" smtClean="0"/>
              <a:t>, NHS Highland – Options appraisal for 3 DH zones in Oban (RES)</a:t>
            </a:r>
          </a:p>
          <a:p>
            <a:pPr marL="285750" indent="-285750">
              <a:buFont typeface="Arial" pitchFamily="34" charset="0"/>
              <a:buChar char="•"/>
            </a:pPr>
            <a:r>
              <a:rPr lang="en-GB" sz="1200" dirty="0"/>
              <a:t>South Lanarkshire </a:t>
            </a:r>
            <a:r>
              <a:rPr lang="en-GB" sz="1200" dirty="0" smtClean="0"/>
              <a:t>Council, University of West of Scotland </a:t>
            </a:r>
            <a:r>
              <a:rPr lang="en-GB" sz="1200" dirty="0"/>
              <a:t>- Options Appraisal &amp; District Heating Feasibility Study </a:t>
            </a:r>
            <a:r>
              <a:rPr lang="en-GB" sz="1200" dirty="0" smtClean="0"/>
              <a:t>at </a:t>
            </a:r>
            <a:r>
              <a:rPr lang="en-GB" sz="1200" dirty="0" err="1" smtClean="0"/>
              <a:t>Almada</a:t>
            </a:r>
            <a:r>
              <a:rPr lang="en-GB" sz="1200" dirty="0" smtClean="0"/>
              <a:t> </a:t>
            </a:r>
            <a:r>
              <a:rPr lang="en-GB" sz="1200" dirty="0"/>
              <a:t>Street, </a:t>
            </a:r>
            <a:r>
              <a:rPr lang="en-GB" sz="1200" dirty="0" smtClean="0"/>
              <a:t>Hamilton </a:t>
            </a:r>
            <a:r>
              <a:rPr lang="en-GB" sz="1200" i="1" dirty="0" smtClean="0"/>
              <a:t>(RES)</a:t>
            </a:r>
          </a:p>
          <a:p>
            <a:pPr marL="285750" indent="-285750">
              <a:buFont typeface="Arial" pitchFamily="34" charset="0"/>
              <a:buChar char="•"/>
            </a:pPr>
            <a:r>
              <a:rPr lang="en-GB" sz="1200" dirty="0" smtClean="0"/>
              <a:t>East Ayrshire – West Dumbarton Road Heat Mapping </a:t>
            </a:r>
            <a:r>
              <a:rPr lang="en-GB" sz="1200" i="1" dirty="0" smtClean="0"/>
              <a:t>(RES)</a:t>
            </a:r>
          </a:p>
          <a:p>
            <a:pPr marL="285750" indent="-285750">
              <a:buFont typeface="Arial" pitchFamily="34" charset="0"/>
              <a:buChar char="•"/>
            </a:pPr>
            <a:r>
              <a:rPr lang="en-GB" sz="1200" dirty="0"/>
              <a:t>Clackmannanshire Council – Industrial Waste Heat recovery district heating </a:t>
            </a:r>
            <a:r>
              <a:rPr lang="en-GB" sz="1200" dirty="0" smtClean="0"/>
              <a:t>feasibility </a:t>
            </a:r>
            <a:r>
              <a:rPr lang="en-GB" sz="1200" i="1" dirty="0" smtClean="0"/>
              <a:t>(RES)</a:t>
            </a:r>
          </a:p>
          <a:p>
            <a:pPr marL="285750" indent="-285750">
              <a:buFont typeface="Arial" pitchFamily="34" charset="0"/>
              <a:buChar char="•"/>
            </a:pPr>
            <a:r>
              <a:rPr lang="en-GB" sz="1200" dirty="0" smtClean="0"/>
              <a:t>Dundee City Council – Michelin/</a:t>
            </a:r>
            <a:r>
              <a:rPr lang="en-GB" sz="1200" dirty="0" err="1" smtClean="0"/>
              <a:t>DERL</a:t>
            </a:r>
            <a:r>
              <a:rPr lang="en-GB" sz="1200" dirty="0" smtClean="0"/>
              <a:t> heat recovery (RES)</a:t>
            </a:r>
            <a:endParaRPr lang="en-GB" sz="1200" dirty="0"/>
          </a:p>
        </p:txBody>
      </p:sp>
    </p:spTree>
    <p:extLst>
      <p:ext uri="{BB962C8B-B14F-4D97-AF65-F5344CB8AC3E}">
        <p14:creationId xmlns:p14="http://schemas.microsoft.com/office/powerpoint/2010/main" val="54358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3582" y="260648"/>
            <a:ext cx="8640536" cy="490991"/>
          </a:xfrm>
          <a:prstGeom prst="rect">
            <a:avLst/>
          </a:prstGeom>
          <a:solidFill>
            <a:schemeClr val="accent4">
              <a:lumMod val="40000"/>
              <a:lumOff val="6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prstClr val="black"/>
                </a:solidFill>
              </a:rPr>
              <a:t>Local Heat </a:t>
            </a:r>
            <a:r>
              <a:rPr lang="en-GB" b="1" dirty="0">
                <a:solidFill>
                  <a:prstClr val="black"/>
                </a:solidFill>
              </a:rPr>
              <a:t>and </a:t>
            </a:r>
            <a:r>
              <a:rPr lang="en-GB" b="1" dirty="0" smtClean="0">
                <a:solidFill>
                  <a:prstClr val="black"/>
                </a:solidFill>
              </a:rPr>
              <a:t>Energy Efficiency </a:t>
            </a:r>
            <a:endParaRPr lang="en-GB"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454" y="6265042"/>
            <a:ext cx="4788664" cy="418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15155" y="813437"/>
            <a:ext cx="8640536" cy="5909310"/>
          </a:xfrm>
          <a:prstGeom prst="rect">
            <a:avLst/>
          </a:prstGeom>
        </p:spPr>
        <p:txBody>
          <a:bodyPr wrap="square">
            <a:spAutoFit/>
          </a:bodyPr>
          <a:lstStyle/>
          <a:p>
            <a:pPr marL="342900" indent="-342900">
              <a:buAutoNum type="arabicPeriod" startAt="3"/>
            </a:pPr>
            <a:r>
              <a:rPr lang="en-GB" sz="2400" b="1" dirty="0" smtClean="0"/>
              <a:t>Strategic Energy Planning</a:t>
            </a:r>
          </a:p>
          <a:p>
            <a:endParaRPr lang="en-GB" sz="1600" b="1" dirty="0" smtClean="0"/>
          </a:p>
          <a:p>
            <a:r>
              <a:rPr lang="en-GB" sz="1600" b="1" dirty="0" smtClean="0"/>
              <a:t>Scottish Planning Policy</a:t>
            </a:r>
            <a:endParaRPr lang="en-GB" sz="1600" b="1" dirty="0"/>
          </a:p>
          <a:p>
            <a:pPr lvl="1"/>
            <a:r>
              <a:rPr lang="en-GB" sz="1600" dirty="0" smtClean="0"/>
              <a:t>“Local </a:t>
            </a:r>
            <a:r>
              <a:rPr lang="en-GB" sz="1600" dirty="0"/>
              <a:t>development plans should use heat mapping to identify the potential for co-locating</a:t>
            </a:r>
          </a:p>
          <a:p>
            <a:pPr lvl="1"/>
            <a:r>
              <a:rPr lang="en-GB" sz="1600" dirty="0"/>
              <a:t>developments with a high heat demand with sources of heat supply</a:t>
            </a:r>
            <a:r>
              <a:rPr lang="en-GB" sz="1600" dirty="0" smtClean="0"/>
              <a:t>.”</a:t>
            </a:r>
          </a:p>
          <a:p>
            <a:pPr lvl="1"/>
            <a:r>
              <a:rPr lang="en-GB" sz="1600" dirty="0" smtClean="0"/>
              <a:t>“Local </a:t>
            </a:r>
            <a:r>
              <a:rPr lang="en-GB" sz="1600" dirty="0"/>
              <a:t>development plans should support the development of heat networks in as many</a:t>
            </a:r>
          </a:p>
          <a:p>
            <a:pPr lvl="1"/>
            <a:r>
              <a:rPr lang="en-GB" sz="1600" dirty="0"/>
              <a:t>locations as </a:t>
            </a:r>
            <a:r>
              <a:rPr lang="en-GB" sz="1600" dirty="0" smtClean="0"/>
              <a:t>possible.”</a:t>
            </a:r>
          </a:p>
          <a:p>
            <a:pPr lvl="1"/>
            <a:r>
              <a:rPr lang="en-GB" sz="1600" dirty="0" smtClean="0"/>
              <a:t>“Local development </a:t>
            </a:r>
            <a:r>
              <a:rPr lang="en-GB" sz="1600" dirty="0"/>
              <a:t>plans should identify where heat networks, heat storage and energy centres exist </a:t>
            </a:r>
            <a:r>
              <a:rPr lang="en-GB" sz="1600" dirty="0" smtClean="0"/>
              <a:t>or would </a:t>
            </a:r>
            <a:r>
              <a:rPr lang="en-GB" sz="1600" dirty="0"/>
              <a:t>be appropriate and include policies to support their </a:t>
            </a:r>
            <a:r>
              <a:rPr lang="en-GB" sz="1600" dirty="0" smtClean="0"/>
              <a:t>implementation.”</a:t>
            </a:r>
          </a:p>
          <a:p>
            <a:endParaRPr lang="en-GB" sz="1600" b="1" dirty="0" smtClean="0"/>
          </a:p>
          <a:p>
            <a:r>
              <a:rPr lang="en-GB" sz="1600" b="1" dirty="0" smtClean="0"/>
              <a:t>Related policies including</a:t>
            </a:r>
            <a:endParaRPr lang="en-GB" sz="1600" b="1" dirty="0"/>
          </a:p>
          <a:p>
            <a:pPr marL="342900" indent="-342900">
              <a:buFont typeface="Arial" pitchFamily="34" charset="0"/>
              <a:buChar char="•"/>
            </a:pPr>
            <a:r>
              <a:rPr lang="en-GB" sz="1600" dirty="0"/>
              <a:t>Local Housing Strategy </a:t>
            </a:r>
          </a:p>
          <a:p>
            <a:pPr marL="342900" indent="-342900">
              <a:buFont typeface="Arial" pitchFamily="34" charset="0"/>
              <a:buChar char="•"/>
            </a:pPr>
            <a:r>
              <a:rPr lang="en-GB" sz="1600" dirty="0"/>
              <a:t>Carbon Management Plan</a:t>
            </a:r>
          </a:p>
          <a:p>
            <a:pPr marL="342900" indent="-342900">
              <a:buFont typeface="Arial" pitchFamily="34" charset="0"/>
              <a:buChar char="•"/>
            </a:pPr>
            <a:r>
              <a:rPr lang="en-GB" sz="1600" dirty="0" smtClean="0"/>
              <a:t>Economic </a:t>
            </a:r>
            <a:r>
              <a:rPr lang="en-GB" sz="1600" dirty="0"/>
              <a:t>Development</a:t>
            </a:r>
          </a:p>
          <a:p>
            <a:pPr marL="342900" indent="-342900">
              <a:buFont typeface="Arial" pitchFamily="34" charset="0"/>
              <a:buChar char="•"/>
            </a:pPr>
            <a:r>
              <a:rPr lang="en-GB" sz="1600" dirty="0" smtClean="0"/>
              <a:t>Sustainable Energy Action Plan</a:t>
            </a:r>
          </a:p>
          <a:p>
            <a:pPr marL="342900" indent="-342900">
              <a:buFont typeface="Arial" pitchFamily="34" charset="0"/>
              <a:buChar char="•"/>
            </a:pPr>
            <a:r>
              <a:rPr lang="en-GB" sz="1600" dirty="0" smtClean="0"/>
              <a:t>Energy </a:t>
            </a:r>
            <a:r>
              <a:rPr lang="en-GB" sz="1600" dirty="0" err="1"/>
              <a:t>Masterplanning</a:t>
            </a:r>
            <a:endParaRPr lang="en-GB" sz="1600" dirty="0"/>
          </a:p>
          <a:p>
            <a:endParaRPr lang="en-GB" b="1" dirty="0" smtClean="0"/>
          </a:p>
          <a:p>
            <a:r>
              <a:rPr lang="en-GB" sz="1600" b="1" dirty="0"/>
              <a:t>Key </a:t>
            </a:r>
            <a:r>
              <a:rPr lang="en-GB" sz="1600" b="1" dirty="0" smtClean="0"/>
              <a:t>stakeholders</a:t>
            </a:r>
          </a:p>
          <a:p>
            <a:pPr marL="342900" indent="-342900">
              <a:buFont typeface="Arial" pitchFamily="34" charset="0"/>
              <a:buChar char="•"/>
            </a:pPr>
            <a:r>
              <a:rPr lang="en-GB" sz="1600" dirty="0" smtClean="0"/>
              <a:t>Internal</a:t>
            </a:r>
          </a:p>
          <a:p>
            <a:pPr marL="342900" indent="-342900">
              <a:buFont typeface="Arial" pitchFamily="34" charset="0"/>
              <a:buChar char="•"/>
            </a:pPr>
            <a:r>
              <a:rPr lang="en-GB" sz="1600" dirty="0" smtClean="0"/>
              <a:t>Other public bodies </a:t>
            </a:r>
          </a:p>
          <a:p>
            <a:pPr marL="342900" indent="-342900">
              <a:buFont typeface="Arial" pitchFamily="34" charset="0"/>
              <a:buChar char="•"/>
            </a:pPr>
            <a:r>
              <a:rPr lang="en-GB" sz="1600" dirty="0" smtClean="0"/>
              <a:t>Communities and third sector</a:t>
            </a:r>
          </a:p>
          <a:p>
            <a:pPr marL="342900" indent="-342900">
              <a:buFont typeface="Arial" pitchFamily="34" charset="0"/>
              <a:buChar char="•"/>
            </a:pPr>
            <a:r>
              <a:rPr lang="en-GB" sz="1600" dirty="0" smtClean="0"/>
              <a:t>Private sector</a:t>
            </a:r>
          </a:p>
          <a:p>
            <a:pPr marL="342900" indent="-342900">
              <a:buFont typeface="Arial" pitchFamily="34" charset="0"/>
              <a:buChar char="•"/>
            </a:pPr>
            <a:r>
              <a:rPr lang="en-GB" sz="1600" dirty="0" smtClean="0"/>
              <a:t>NGOs</a:t>
            </a:r>
            <a:endParaRPr lang="en-GB" sz="1200" dirty="0"/>
          </a:p>
        </p:txBody>
      </p:sp>
    </p:spTree>
    <p:extLst>
      <p:ext uri="{BB962C8B-B14F-4D97-AF65-F5344CB8AC3E}">
        <p14:creationId xmlns:p14="http://schemas.microsoft.com/office/powerpoint/2010/main" val="814228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TotalTime>
  <Words>445</Words>
  <Application>Microsoft Office PowerPoint</Application>
  <PresentationFormat>On-screen Show (4:3)</PresentationFormat>
  <Paragraphs>107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u205654</dc:creator>
  <cp:lastModifiedBy>u201115</cp:lastModifiedBy>
  <cp:revision>94</cp:revision>
  <cp:lastPrinted>2015-06-04T10:07:32Z</cp:lastPrinted>
  <dcterms:created xsi:type="dcterms:W3CDTF">2015-05-19T10:52:59Z</dcterms:created>
  <dcterms:modified xsi:type="dcterms:W3CDTF">2015-06-08T11:59:41Z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A11336202</vt:lpwstr>
  </property>
  <property fmtid="{D5CDD505-2E9C-101B-9397-08002B2CF9AE}" pid="4" name="Objective-Title">
    <vt:lpwstr>Heat - District Heating - HNP Strategy Support - Introductory Slides</vt:lpwstr>
  </property>
  <property fmtid="{D5CDD505-2E9C-101B-9397-08002B2CF9AE}" pid="5" name="Objective-Comment">
    <vt:lpwstr>
    </vt:lpwstr>
  </property>
  <property fmtid="{D5CDD505-2E9C-101B-9397-08002B2CF9AE}" pid="6" name="Objective-CreationStamp">
    <vt:filetime>2015-06-04T13:46:50Z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2015-06-08T11:45:52Z</vt:filetime>
  </property>
  <property fmtid="{D5CDD505-2E9C-101B-9397-08002B2CF9AE}" pid="11" name="Objective-Owner">
    <vt:lpwstr>Carr, Rebecca R (Z604303)</vt:lpwstr>
  </property>
  <property fmtid="{D5CDD505-2E9C-101B-9397-08002B2CF9AE}" pid="12" name="Objective-Path">
    <vt:lpwstr>Objective Global Folder:SG File Plan:Business and industry:Energy and fuel:Energy conservation:Advice and policy: Energy conservation:Heat - District Heating: Advice and policy: Energy conservation: 2013-2018:</vt:lpwstr>
  </property>
  <property fmtid="{D5CDD505-2E9C-101B-9397-08002B2CF9AE}" pid="13" name="Objective-Parent">
    <vt:lpwstr>Heat - District Heating: Advice and policy: Energy conservation: 2013-2018</vt:lpwstr>
  </property>
  <property fmtid="{D5CDD505-2E9C-101B-9397-08002B2CF9AE}" pid="14" name="Objective-State">
    <vt:lpwstr>Being Edited</vt:lpwstr>
  </property>
  <property fmtid="{D5CDD505-2E9C-101B-9397-08002B2CF9AE}" pid="15" name="Objective-Version">
    <vt:lpwstr>1.3</vt:lpwstr>
  </property>
  <property fmtid="{D5CDD505-2E9C-101B-9397-08002B2CF9AE}" pid="16" name="Objective-VersionNumber">
    <vt:i4>5</vt:i4>
  </property>
  <property fmtid="{D5CDD505-2E9C-101B-9397-08002B2CF9AE}" pid="17" name="Objective-VersionComment">
    <vt:lpwstr>
    </vt:lpwstr>
  </property>
  <property fmtid="{D5CDD505-2E9C-101B-9397-08002B2CF9AE}" pid="18" name="Objective-FileNumber">
    <vt:lpwstr>POL/19539</vt:lpwstr>
  </property>
  <property fmtid="{D5CDD505-2E9C-101B-9397-08002B2CF9AE}" pid="19" name="Objective-Classification">
    <vt:lpwstr>[Inherited - Not Protectively Marked]</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